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43"/>
  </p:handoutMasterIdLst>
  <p:sldIdLst>
    <p:sldId id="256" r:id="rId3"/>
    <p:sldId id="257" r:id="rId4"/>
    <p:sldId id="258" r:id="rId5"/>
    <p:sldId id="263" r:id="rId6"/>
    <p:sldId id="286" r:id="rId7"/>
    <p:sldId id="287" r:id="rId8"/>
    <p:sldId id="259" r:id="rId9"/>
    <p:sldId id="311" r:id="rId10"/>
    <p:sldId id="312" r:id="rId11"/>
    <p:sldId id="354" r:id="rId12"/>
    <p:sldId id="260" r:id="rId13"/>
    <p:sldId id="270" r:id="rId14"/>
    <p:sldId id="313" r:id="rId15"/>
    <p:sldId id="314" r:id="rId16"/>
    <p:sldId id="315" r:id="rId17"/>
    <p:sldId id="316" r:id="rId18"/>
    <p:sldId id="326" r:id="rId20"/>
    <p:sldId id="327" r:id="rId21"/>
    <p:sldId id="328" r:id="rId22"/>
    <p:sldId id="329" r:id="rId23"/>
    <p:sldId id="330" r:id="rId24"/>
    <p:sldId id="331" r:id="rId25"/>
    <p:sldId id="261" r:id="rId26"/>
    <p:sldId id="273" r:id="rId27"/>
    <p:sldId id="275" r:id="rId28"/>
    <p:sldId id="340" r:id="rId29"/>
    <p:sldId id="341" r:id="rId30"/>
    <p:sldId id="342" r:id="rId31"/>
    <p:sldId id="343" r:id="rId32"/>
    <p:sldId id="348" r:id="rId33"/>
    <p:sldId id="349" r:id="rId34"/>
    <p:sldId id="350" r:id="rId35"/>
    <p:sldId id="351" r:id="rId36"/>
    <p:sldId id="352" r:id="rId37"/>
    <p:sldId id="262" r:id="rId38"/>
    <p:sldId id="277" r:id="rId39"/>
    <p:sldId id="278" r:id="rId40"/>
    <p:sldId id="353" r:id="rId41"/>
    <p:sldId id="280" r:id="rId4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5B9BD5"/>
    <a:srgbClr val="ED7D31"/>
    <a:srgbClr val="FEFA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450" y="-1776"/>
      </p:cViewPr>
      <p:guideLst>
        <p:guide orient="horz" pos="1588"/>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2" y="273845"/>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2"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AD4687C-C755-4BB9-A989-51D65373B12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649A0B-6E84-4D81-8BB5-3304024CC7D6}"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A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AD4687C-C755-4BB9-A989-51D65373B122}" type="datetimeFigureOut">
              <a:rPr lang="zh-CN" altLang="en-US" smtClean="0"/>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6649A0B-6E84-4D81-8BB5-3304024CC7D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14164" y="769326"/>
            <a:ext cx="2107144" cy="1550082"/>
            <a:chOff x="3326607" y="947688"/>
            <a:chExt cx="2140743" cy="1574800"/>
          </a:xfrm>
        </p:grpSpPr>
        <p:grpSp>
          <p:nvGrpSpPr>
            <p:cNvPr id="5" name="组合 4"/>
            <p:cNvGrpSpPr/>
            <p:nvPr/>
          </p:nvGrpSpPr>
          <p:grpSpPr>
            <a:xfrm>
              <a:off x="3813175" y="947688"/>
              <a:ext cx="1500187" cy="1498600"/>
              <a:chOff x="1978025" y="1323975"/>
              <a:chExt cx="1500187" cy="1498600"/>
            </a:xfrm>
          </p:grpSpPr>
          <p:sp>
            <p:nvSpPr>
              <p:cNvPr id="46"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3326607" y="1922413"/>
              <a:ext cx="446087" cy="581026"/>
              <a:chOff x="3326607" y="2279650"/>
              <a:chExt cx="446087" cy="581026"/>
            </a:xfrm>
          </p:grpSpPr>
          <p:sp>
            <p:nvSpPr>
              <p:cNvPr id="3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38" name="组合 37"/>
              <p:cNvGrpSpPr/>
              <p:nvPr/>
            </p:nvGrpSpPr>
            <p:grpSpPr>
              <a:xfrm>
                <a:off x="3326607" y="2279650"/>
                <a:ext cx="446087" cy="581026"/>
                <a:chOff x="1493838" y="2298700"/>
                <a:chExt cx="446087" cy="581026"/>
              </a:xfrm>
            </p:grpSpPr>
            <p:sp>
              <p:nvSpPr>
                <p:cNvPr id="3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4121150" y="1190576"/>
              <a:ext cx="1346200" cy="1114425"/>
              <a:chOff x="2286000" y="1566863"/>
              <a:chExt cx="1346200" cy="1114425"/>
            </a:xfrm>
          </p:grpSpPr>
          <p:sp>
            <p:nvSpPr>
              <p:cNvPr id="18"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3862388" y="2049413"/>
              <a:ext cx="561975" cy="473075"/>
              <a:chOff x="2027238" y="2425700"/>
              <a:chExt cx="561975" cy="473075"/>
            </a:xfrm>
          </p:grpSpPr>
          <p:sp>
            <p:nvSpPr>
              <p:cNvPr id="9"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50" name="TextBox 70"/>
          <p:cNvSpPr txBox="1"/>
          <p:nvPr/>
        </p:nvSpPr>
        <p:spPr>
          <a:xfrm>
            <a:off x="1301750" y="2715895"/>
            <a:ext cx="6673850" cy="645160"/>
          </a:xfrm>
          <a:prstGeom prst="rect">
            <a:avLst/>
          </a:prstGeom>
          <a:noFill/>
        </p:spPr>
        <p:txBody>
          <a:bodyPr wrap="square" rtlCol="0">
            <a:spAutoFit/>
          </a:bodyPr>
          <a:lstStyle/>
          <a:p>
            <a:pPr algn="dist"/>
            <a:r>
              <a:rPr lang="zh-CN" altLang="en-US" sz="3600" dirty="0">
                <a:ln w="6350">
                  <a:noFill/>
                </a:ln>
                <a:latin typeface="宋体" panose="02010600030101010101" pitchFamily="2" charset="-122"/>
                <a:ea typeface="宋体" panose="02010600030101010101" pitchFamily="2" charset="-122"/>
              </a:rPr>
              <a:t>基于</a:t>
            </a:r>
            <a:r>
              <a:rPr lang="en-US" altLang="zh-CN" sz="3600" dirty="0">
                <a:ln w="6350">
                  <a:noFill/>
                </a:ln>
                <a:latin typeface="宋体" panose="02010600030101010101" pitchFamily="2" charset="-122"/>
                <a:ea typeface="宋体" panose="02010600030101010101" pitchFamily="2" charset="-122"/>
              </a:rPr>
              <a:t>B/S</a:t>
            </a:r>
            <a:r>
              <a:rPr lang="zh-CN" altLang="en-US" sz="3600" dirty="0">
                <a:ln w="6350">
                  <a:noFill/>
                </a:ln>
                <a:latin typeface="宋体" panose="02010600030101010101" pitchFamily="2" charset="-122"/>
                <a:ea typeface="宋体" panose="02010600030101010101" pitchFamily="2" charset="-122"/>
              </a:rPr>
              <a:t>的网上花卉销售系统</a:t>
            </a:r>
            <a:endParaRPr lang="zh-CN" altLang="en-US" sz="3600" dirty="0">
              <a:ln w="6350">
                <a:noFill/>
              </a:ln>
              <a:latin typeface="宋体" panose="02010600030101010101" pitchFamily="2" charset="-122"/>
              <a:ea typeface="宋体" panose="02010600030101010101" pitchFamily="2" charset="-122"/>
            </a:endParaRPr>
          </a:p>
        </p:txBody>
      </p:sp>
      <p:grpSp>
        <p:nvGrpSpPr>
          <p:cNvPr id="52" name="组合 51"/>
          <p:cNvGrpSpPr/>
          <p:nvPr/>
        </p:nvGrpSpPr>
        <p:grpSpPr>
          <a:xfrm>
            <a:off x="3056060" y="4188111"/>
            <a:ext cx="174306" cy="174304"/>
            <a:chOff x="801291" y="3535885"/>
            <a:chExt cx="219347" cy="219347"/>
          </a:xfrm>
        </p:grpSpPr>
        <p:sp>
          <p:nvSpPr>
            <p:cNvPr id="53" name="Oval 10"/>
            <p:cNvSpPr>
              <a:spLocks noChangeArrowheads="1"/>
            </p:cNvSpPr>
            <p:nvPr/>
          </p:nvSpPr>
          <p:spPr bwMode="auto">
            <a:xfrm>
              <a:off x="801291" y="3535885"/>
              <a:ext cx="219347" cy="219347"/>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4" name="组合 53"/>
            <p:cNvGrpSpPr/>
            <p:nvPr/>
          </p:nvGrpSpPr>
          <p:grpSpPr>
            <a:xfrm>
              <a:off x="860980" y="3583766"/>
              <a:ext cx="100336" cy="114060"/>
              <a:chOff x="860980" y="3583766"/>
              <a:chExt cx="100336" cy="114060"/>
            </a:xfrm>
          </p:grpSpPr>
          <p:sp>
            <p:nvSpPr>
              <p:cNvPr id="5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5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7" name="Group 14"/>
          <p:cNvGrpSpPr/>
          <p:nvPr/>
        </p:nvGrpSpPr>
        <p:grpSpPr bwMode="auto">
          <a:xfrm>
            <a:off x="4800872" y="4188111"/>
            <a:ext cx="174306" cy="174304"/>
            <a:chOff x="4248" y="3024"/>
            <a:chExt cx="600" cy="599"/>
          </a:xfrm>
        </p:grpSpPr>
        <p:sp>
          <p:nvSpPr>
            <p:cNvPr id="58" name="Oval 15"/>
            <p:cNvSpPr>
              <a:spLocks noChangeArrowheads="1"/>
            </p:cNvSpPr>
            <p:nvPr/>
          </p:nvSpPr>
          <p:spPr bwMode="auto">
            <a:xfrm>
              <a:off x="4248" y="3024"/>
              <a:ext cx="600" cy="599"/>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9" name="Group 16"/>
            <p:cNvGrpSpPr/>
            <p:nvPr/>
          </p:nvGrpSpPr>
          <p:grpSpPr bwMode="auto">
            <a:xfrm>
              <a:off x="4441" y="3144"/>
              <a:ext cx="215" cy="345"/>
              <a:chOff x="4441" y="3144"/>
              <a:chExt cx="215" cy="345"/>
            </a:xfrm>
          </p:grpSpPr>
          <p:sp>
            <p:nvSpPr>
              <p:cNvPr id="6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6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sp>
        <p:nvSpPr>
          <p:cNvPr id="62" name="Text Box 19"/>
          <p:cNvSpPr txBox="1">
            <a:spLocks noChangeArrowheads="1"/>
          </p:cNvSpPr>
          <p:nvPr/>
        </p:nvSpPr>
        <p:spPr bwMode="auto">
          <a:xfrm>
            <a:off x="3243361" y="4136763"/>
            <a:ext cx="1198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指导老师：杨孜茁</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sp>
        <p:nvSpPr>
          <p:cNvPr id="63" name="Text Box 20"/>
          <p:cNvSpPr txBox="1">
            <a:spLocks noChangeArrowheads="1"/>
          </p:cNvSpPr>
          <p:nvPr/>
        </p:nvSpPr>
        <p:spPr bwMode="auto">
          <a:xfrm>
            <a:off x="5004048" y="4136763"/>
            <a:ext cx="944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答辩人：王毅</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cxnSp>
        <p:nvCxnSpPr>
          <p:cNvPr id="64" name="直接连接符 63"/>
          <p:cNvCxnSpPr/>
          <p:nvPr/>
        </p:nvCxnSpPr>
        <p:spPr>
          <a:xfrm>
            <a:off x="1763688" y="3401854"/>
            <a:ext cx="5616624" cy="0"/>
          </a:xfrm>
          <a:prstGeom prst="line">
            <a:avLst/>
          </a:prstGeom>
          <a:noFill/>
          <a:ln w="6350" cap="flat" cmpd="sng" algn="ctr">
            <a:solidFill>
              <a:schemeClr val="bg1">
                <a:lumMod val="50000"/>
              </a:schemeClr>
            </a:solidFill>
            <a:prstDash val="solid"/>
          </a:ln>
          <a:effectLst/>
        </p:spPr>
      </p:cxnSp>
      <p:sp>
        <p:nvSpPr>
          <p:cNvPr id="65" name="矩形 64"/>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50"/>
                                        </p:tgtEl>
                                        <p:attrNameLst>
                                          <p:attrName>style.visibility</p:attrName>
                                        </p:attrNameLst>
                                      </p:cBhvr>
                                      <p:to>
                                        <p:strVal val="visible"/>
                                      </p:to>
                                    </p:set>
                                    <p:set>
                                      <p:cBhvr>
                                        <p:cTn id="14" dur="455" fill="hold">
                                          <p:stCondLst>
                                            <p:cond delay="0"/>
                                          </p:stCondLst>
                                        </p:cTn>
                                        <p:tgtEl>
                                          <p:spTgt spid="50"/>
                                        </p:tgtEl>
                                        <p:attrNameLst>
                                          <p:attrName>style.rotation</p:attrName>
                                        </p:attrNameLst>
                                      </p:cBhvr>
                                      <p:to>
                                        <p:strVal val="-45.0"/>
                                      </p:to>
                                    </p:set>
                                    <p:anim calcmode="lin" valueType="num">
                                      <p:cBhvr>
                                        <p:cTn id="15" dur="455" fill="hold">
                                          <p:stCondLst>
                                            <p:cond delay="455"/>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2" grpId="0" bldLvl="0" animBg="1"/>
      <p:bldP spid="6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025900" y="290122"/>
            <a:ext cx="1092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Console</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pic>
        <p:nvPicPr>
          <p:cNvPr id="7" name="图片 6" descr="VGOX6W~Q)1S1HHY8ADW8591"/>
          <p:cNvPicPr>
            <a:picLocks noChangeAspect="1"/>
          </p:cNvPicPr>
          <p:nvPr/>
        </p:nvPicPr>
        <p:blipFill>
          <a:blip r:embed="rId1"/>
          <a:stretch>
            <a:fillRect/>
          </a:stretch>
        </p:blipFill>
        <p:spPr>
          <a:xfrm>
            <a:off x="2564130" y="806450"/>
            <a:ext cx="4017010" cy="41732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p:spPr>
        <p:txBody>
          <a:bodyPr/>
          <a:lstStyle/>
          <a:p>
            <a:endParaRPr lang="zh-CN" altLang="en-US"/>
          </a:p>
        </p:txBody>
      </p:sp>
      <p:sp>
        <p:nvSpPr>
          <p:cNvPr id="4" name="矩形 3"/>
          <p:cNvSpPr/>
          <p:nvPr/>
        </p:nvSpPr>
        <p:spPr>
          <a:xfrm>
            <a:off x="4572558" y="2290447"/>
            <a:ext cx="1547495" cy="1938020"/>
          </a:xfrm>
          <a:prstGeom prst="rect">
            <a:avLst/>
          </a:prstGeom>
        </p:spPr>
        <p:txBody>
          <a:bodyPr wrap="squar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用户登录注册页面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主页面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花卉商品浏览页面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花卉购物车</a:t>
            </a: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收藏页面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花卉</a:t>
            </a: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搜索</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用户订单</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用户信息修改</a:t>
            </a:r>
            <a:endParaRPr lang="zh-CN" sz="10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忘记密码</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890337"/>
            <a:ext cx="2951770" cy="39878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详细设计说明书（</a:t>
            </a:r>
            <a:r>
              <a:rPr lang="en-US" altLang="zh-CN" sz="2000" b="1" dirty="0">
                <a:ln w="6350">
                  <a:noFill/>
                </a:ln>
                <a:latin typeface="Impact" panose="020B0806030902050204" pitchFamily="34" charset="0"/>
                <a:ea typeface="微软雅黑" panose="020B0503020204020204" pitchFamily="34" charset="-122"/>
              </a:rPr>
              <a:t>Web</a:t>
            </a:r>
            <a:r>
              <a:rPr lang="zh-CN" altLang="en-US" sz="2000" b="1" dirty="0">
                <a:ln w="6350">
                  <a:noFill/>
                </a:ln>
                <a:latin typeface="Impact" panose="020B0806030902050204" pitchFamily="34" charset="0"/>
                <a:ea typeface="微软雅黑" panose="020B0503020204020204" pitchFamily="34" charset="-122"/>
              </a:rPr>
              <a:t>）</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2"/>
            <p:cNvSpPr>
              <a:spLocks noEditPoints="1"/>
            </p:cNvSpPr>
            <p:nvPr/>
          </p:nvSpPr>
          <p:spPr bwMode="auto">
            <a:xfrm>
              <a:off x="3143467" y="2252663"/>
              <a:ext cx="444082" cy="63817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用户登录注册页面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1"/>
          <a:stretch>
            <a:fillRect/>
          </a:stretch>
        </p:blipFill>
        <p:spPr>
          <a:xfrm>
            <a:off x="1370330" y="1132205"/>
            <a:ext cx="6602730" cy="2883535"/>
          </a:xfrm>
          <a:prstGeom prst="rect">
            <a:avLst/>
          </a:prstGeom>
        </p:spPr>
      </p:pic>
      <p:sp>
        <p:nvSpPr>
          <p:cNvPr id="23" name="Text Box 42"/>
          <p:cNvSpPr txBox="1">
            <a:spLocks noChangeArrowheads="1"/>
          </p:cNvSpPr>
          <p:nvPr/>
        </p:nvSpPr>
        <p:spPr bwMode="auto">
          <a:xfrm>
            <a:off x="496570"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登录页面</a:t>
            </a:r>
            <a:endParaRPr lang="zh-CN" b="1" dirty="0">
              <a:solidFill>
                <a:schemeClr val="accent2"/>
              </a:solidFill>
            </a:endParaRPr>
          </a:p>
        </p:txBody>
      </p:sp>
      <p:sp>
        <p:nvSpPr>
          <p:cNvPr id="24" name="TextBox 503"/>
          <p:cNvSpPr txBox="1"/>
          <p:nvPr/>
        </p:nvSpPr>
        <p:spPr>
          <a:xfrm>
            <a:off x="2953385" y="407479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登录页面可以跳转到注册和忘记密码页面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用户登录注册页面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496570"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注册页面</a:t>
            </a:r>
            <a:endParaRPr lang="zh-CN" b="1" dirty="0">
              <a:solidFill>
                <a:schemeClr val="accent2"/>
              </a:solidFill>
            </a:endParaRPr>
          </a:p>
        </p:txBody>
      </p:sp>
      <p:sp>
        <p:nvSpPr>
          <p:cNvPr id="24" name="TextBox 503"/>
          <p:cNvSpPr txBox="1"/>
          <p:nvPr/>
        </p:nvSpPr>
        <p:spPr>
          <a:xfrm>
            <a:off x="2953385" y="407479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注册</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页面具有验证码，防止一定的恶意攻击</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70330" y="1128395"/>
            <a:ext cx="6755765" cy="2800350"/>
          </a:xfrm>
          <a:prstGeom prst="rect">
            <a:avLst/>
          </a:prstGeom>
        </p:spPr>
      </p:pic>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221480" y="290122"/>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主页面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10223" y="83304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1</a:t>
            </a:r>
            <a:r>
              <a:rPr lang="zh-CN" b="1" dirty="0" smtClean="0">
                <a:solidFill>
                  <a:schemeClr val="bg1">
                    <a:lumMod val="50000"/>
                  </a:schemeClr>
                </a:solidFill>
              </a:rPr>
              <a:t>）</a:t>
            </a:r>
            <a:endParaRPr lang="zh-CN" b="1" dirty="0">
              <a:solidFill>
                <a:schemeClr val="accent2"/>
              </a:solidFill>
            </a:endParaRPr>
          </a:p>
        </p:txBody>
      </p:sp>
      <p:sp>
        <p:nvSpPr>
          <p:cNvPr id="24" name="TextBox 503"/>
          <p:cNvSpPr txBox="1"/>
          <p:nvPr/>
        </p:nvSpPr>
        <p:spPr>
          <a:xfrm>
            <a:off x="2953385" y="447103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主页面提供热门类型花卉，提供快速搜索功能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889760" y="833120"/>
            <a:ext cx="5365750" cy="3596640"/>
          </a:xfrm>
          <a:prstGeom prst="rect">
            <a:avLst/>
          </a:prstGeom>
        </p:spPr>
      </p:pic>
      <p:sp>
        <p:nvSpPr>
          <p:cNvPr id="6" name="TextBox 503"/>
          <p:cNvSpPr txBox="1"/>
          <p:nvPr/>
        </p:nvSpPr>
        <p:spPr>
          <a:xfrm>
            <a:off x="510540" y="1365250"/>
            <a:ext cx="1235710" cy="17684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左侧的快速搜索用类别是动态获取加载的。</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上分的搜索条是</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header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，可以加载在任意页面，提供复杂搜索功能。</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221480" y="290122"/>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主页面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10858" y="83304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2</a:t>
            </a:r>
            <a:r>
              <a:rPr lang="zh-CN" b="1" dirty="0" smtClean="0">
                <a:solidFill>
                  <a:schemeClr val="bg1">
                    <a:lumMod val="50000"/>
                  </a:schemeClr>
                </a:solidFill>
              </a:rPr>
              <a:t>）</a:t>
            </a:r>
            <a:endParaRPr lang="zh-CN" b="1" dirty="0">
              <a:solidFill>
                <a:schemeClr val="accent2"/>
              </a:solidFill>
            </a:endParaRPr>
          </a:p>
        </p:txBody>
      </p:sp>
      <p:sp>
        <p:nvSpPr>
          <p:cNvPr id="24" name="TextBox 503"/>
          <p:cNvSpPr txBox="1"/>
          <p:nvPr/>
        </p:nvSpPr>
        <p:spPr>
          <a:xfrm>
            <a:off x="2292350" y="4362450"/>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主页面下方提供</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个热门类别的花卉作为强推，每种类别可推有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个花卉</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42490" y="833120"/>
            <a:ext cx="4859655" cy="3374390"/>
          </a:xfrm>
          <a:prstGeom prst="rect">
            <a:avLst/>
          </a:prstGeom>
        </p:spPr>
      </p:pic>
      <p:sp>
        <p:nvSpPr>
          <p:cNvPr id="6" name="TextBox 503"/>
          <p:cNvSpPr txBox="1"/>
          <p:nvPr/>
        </p:nvSpPr>
        <p:spPr>
          <a:xfrm>
            <a:off x="511175" y="1403350"/>
            <a:ext cx="1631315" cy="7200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个类别如：特价促销，</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其</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个花卉数据都根据数据库动态加载</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789680" y="290122"/>
            <a:ext cx="15646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花卉商品浏览页面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商品页面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商品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页面显示花卉具体参数，可以加入购物车或直接购买下单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503"/>
          <p:cNvSpPr txBox="1"/>
          <p:nvPr/>
        </p:nvSpPr>
        <p:spPr>
          <a:xfrm>
            <a:off x="511175" y="1403350"/>
            <a:ext cx="1017905" cy="218821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花卉的名字，价格，图片等具体参数由花卉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Id</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动态获取加载。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    下方的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footer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header</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一样可以加载到任意页面。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818005" y="833120"/>
            <a:ext cx="5508625" cy="3644265"/>
          </a:xfrm>
          <a:prstGeom prst="rect">
            <a:avLst/>
          </a:prstGeom>
        </p:spPr>
      </p:pic>
      <p:sp>
        <p:nvSpPr>
          <p:cNvPr id="7" name="灯片编号占位符 6"/>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666490" y="290122"/>
            <a:ext cx="18110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花卉购物车</a:t>
            </a:r>
            <a:r>
              <a:rPr lang="en-US" altLang="zh-CN" b="1" dirty="0" smtClean="0">
                <a:solidFill>
                  <a:schemeClr val="bg1">
                    <a:lumMod val="50000"/>
                  </a:schemeClr>
                </a:solidFill>
              </a:rPr>
              <a:t>/</a:t>
            </a:r>
            <a:r>
              <a:rPr lang="zh-CN" altLang="en-US" b="1" dirty="0" smtClean="0">
                <a:solidFill>
                  <a:schemeClr val="bg1">
                    <a:lumMod val="50000"/>
                  </a:schemeClr>
                </a:solidFill>
              </a:rPr>
              <a:t>收藏</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467996" y="833047"/>
            <a:ext cx="10464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购物车页面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购物车</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页面显示已添加到购物车的花卉，可以删除或直接下单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621790" y="1132205"/>
            <a:ext cx="6111240" cy="3323590"/>
          </a:xfrm>
          <a:prstGeom prst="rect">
            <a:avLst/>
          </a:prstGeom>
        </p:spPr>
      </p:pic>
      <p:sp>
        <p:nvSpPr>
          <p:cNvPr id="7" name="TextBox 503"/>
          <p:cNvSpPr txBox="1"/>
          <p:nvPr/>
        </p:nvSpPr>
        <p:spPr>
          <a:xfrm>
            <a:off x="511175" y="1403350"/>
            <a:ext cx="1017905"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商品页面添加到购物车的商品会在此显示</a:t>
            </a:r>
            <a:endPar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666490" y="290122"/>
            <a:ext cx="18110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花卉购物车</a:t>
            </a:r>
            <a:r>
              <a:rPr lang="en-US" altLang="zh-CN" b="1" dirty="0" smtClean="0">
                <a:solidFill>
                  <a:schemeClr val="bg1">
                    <a:lumMod val="50000"/>
                  </a:schemeClr>
                </a:solidFill>
              </a:rPr>
              <a:t>/</a:t>
            </a:r>
            <a:r>
              <a:rPr lang="zh-CN" altLang="en-US" b="1" dirty="0" smtClean="0">
                <a:solidFill>
                  <a:schemeClr val="bg1">
                    <a:lumMod val="50000"/>
                  </a:schemeClr>
                </a:solidFill>
              </a:rPr>
              <a:t>收藏</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收藏页面</a:t>
            </a:r>
            <a:endParaRPr lang="zh-CN" b="1" dirty="0">
              <a:solidFill>
                <a:schemeClr val="accent2"/>
              </a:solidFill>
            </a:endParaRPr>
          </a:p>
        </p:txBody>
      </p:sp>
      <p:sp>
        <p:nvSpPr>
          <p:cNvPr id="24" name="TextBox 503"/>
          <p:cNvSpPr txBox="1"/>
          <p:nvPr/>
        </p:nvSpPr>
        <p:spPr>
          <a:xfrm>
            <a:off x="2362200" y="4023995"/>
            <a:ext cx="4558665" cy="5105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收藏</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页面类似购物车页面，显示已收藏的花卉大致参数，可以删除指定花卉</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57985" y="1132205"/>
            <a:ext cx="6349365" cy="2433320"/>
          </a:xfrm>
          <a:prstGeom prst="rect">
            <a:avLst/>
          </a:prstGeom>
        </p:spPr>
      </p:pic>
      <p:sp>
        <p:nvSpPr>
          <p:cNvPr id="7" name="灯片编号占位符 6"/>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花卉</a:t>
            </a:r>
            <a:r>
              <a:rPr lang="zh-CN" b="1" dirty="0" smtClean="0">
                <a:solidFill>
                  <a:schemeClr val="bg1">
                    <a:lumMod val="50000"/>
                  </a:schemeClr>
                </a:solidFill>
              </a:rPr>
              <a:t>搜索</a:t>
            </a:r>
            <a:r>
              <a:rPr lang="zh-CN" altLang="en-US" b="1" dirty="0" smtClean="0">
                <a:solidFill>
                  <a:schemeClr val="bg1">
                    <a:lumMod val="50000"/>
                  </a:schemeClr>
                </a:solidFill>
              </a:rPr>
              <a:t>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搜索页面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搜索</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页面显示按条件查询到的花卉，可以点击搜索类别进行搜索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260731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搜索条件拼接在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url</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中，提交到后台进行搜索，可以点击不同的搜索条件进行搜索，可以按照默认，销量，人气，价格进行排序，点击商品可以进入商品具体页面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085340" y="833120"/>
            <a:ext cx="4972050" cy="3627755"/>
          </a:xfrm>
          <a:prstGeom prst="rect">
            <a:avLst/>
          </a:prstGeom>
        </p:spPr>
      </p:pic>
      <p:sp>
        <p:nvSpPr>
          <p:cNvPr id="6" name="灯片编号占位符 5"/>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92072" y="4328398"/>
            <a:ext cx="677883" cy="370556"/>
            <a:chOff x="6992070" y="4328397"/>
            <a:chExt cx="677883" cy="370556"/>
          </a:xfrm>
        </p:grpSpPr>
        <p:grpSp>
          <p:nvGrpSpPr>
            <p:cNvPr id="5" name="组合 4"/>
            <p:cNvGrpSpPr/>
            <p:nvPr/>
          </p:nvGrpSpPr>
          <p:grpSpPr>
            <a:xfrm>
              <a:off x="6992070" y="4328397"/>
              <a:ext cx="275466" cy="358793"/>
              <a:chOff x="3326607" y="2279650"/>
              <a:chExt cx="446087" cy="581026"/>
            </a:xfrm>
          </p:grpSpPr>
          <p:sp>
            <p:nvSpPr>
              <p:cNvPr id="1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18" name="组合 17"/>
              <p:cNvGrpSpPr/>
              <p:nvPr/>
            </p:nvGrpSpPr>
            <p:grpSpPr>
              <a:xfrm>
                <a:off x="3326607" y="2279650"/>
                <a:ext cx="446087" cy="581026"/>
                <a:chOff x="1493838" y="2298700"/>
                <a:chExt cx="446087" cy="581026"/>
              </a:xfrm>
            </p:grpSpPr>
            <p:sp>
              <p:nvSpPr>
                <p:cNvPr id="1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 name="组合 5"/>
            <p:cNvGrpSpPr/>
            <p:nvPr/>
          </p:nvGrpSpPr>
          <p:grpSpPr>
            <a:xfrm>
              <a:off x="7322924" y="4406821"/>
              <a:ext cx="347029" cy="292132"/>
              <a:chOff x="2027238" y="2425700"/>
              <a:chExt cx="561975" cy="473075"/>
            </a:xfrm>
          </p:grpSpPr>
          <p:sp>
            <p:nvSpPr>
              <p:cNvPr id="7"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26" name="矩形 25"/>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566"/>
          <p:cNvSpPr txBox="1"/>
          <p:nvPr/>
        </p:nvSpPr>
        <p:spPr>
          <a:xfrm>
            <a:off x="7815487" y="4252259"/>
            <a:ext cx="864096" cy="492443"/>
          </a:xfrm>
          <a:prstGeom prst="rect">
            <a:avLst/>
          </a:prstGeom>
          <a:noFill/>
        </p:spPr>
        <p:txBody>
          <a:bodyPr wrap="square" lIns="0" tIns="0" rIns="0" bIns="0" rtlCol="0">
            <a:spAutoFit/>
          </a:bodyPr>
          <a:lstStyle/>
          <a:p>
            <a:pPr algn="dist"/>
            <a:r>
              <a:rPr lang="zh-CN" altLang="en-US" sz="2000" dirty="0" smtClean="0">
                <a:ln w="6350">
                  <a:noFill/>
                </a:ln>
                <a:solidFill>
                  <a:srgbClr val="FF9101"/>
                </a:solidFill>
                <a:latin typeface="宋体" panose="02010600030101010101" pitchFamily="2" charset="-122"/>
                <a:ea typeface="宋体" panose="02010600030101010101" pitchFamily="2" charset="-122"/>
              </a:rPr>
              <a:t>目  录</a:t>
            </a:r>
            <a:endParaRPr lang="en-US" altLang="zh-CN" sz="2000" dirty="0">
              <a:ln w="6350">
                <a:noFill/>
              </a:ln>
              <a:solidFill>
                <a:srgbClr val="FF9101"/>
              </a:solidFill>
              <a:latin typeface="宋体" panose="02010600030101010101" pitchFamily="2" charset="-122"/>
              <a:ea typeface="宋体" panose="02010600030101010101" pitchFamily="2" charset="-122"/>
            </a:endParaRPr>
          </a:p>
          <a:p>
            <a:pPr algn="dist"/>
            <a:r>
              <a:rPr lang="en-US" altLang="zh-CN" sz="1200" dirty="0">
                <a:ln w="6350">
                  <a:noFill/>
                </a:ln>
                <a:solidFill>
                  <a:schemeClr val="tx1">
                    <a:lumMod val="65000"/>
                    <a:lumOff val="35000"/>
                  </a:schemeClr>
                </a:solidFill>
                <a:latin typeface="宋体" panose="02010600030101010101" pitchFamily="2" charset="-122"/>
                <a:ea typeface="宋体" panose="02010600030101010101" pitchFamily="2" charset="-122"/>
                <a:cs typeface="Arial" panose="020B0604020202020204" pitchFamily="34" charset="0"/>
              </a:rPr>
              <a:t>CONTENTS</a:t>
            </a:r>
            <a:endParaRPr lang="zh-CN" altLang="en-US" sz="1200" dirty="0">
              <a:ln w="6350">
                <a:noFill/>
              </a:ln>
              <a:solidFill>
                <a:schemeClr val="tx1">
                  <a:lumMod val="65000"/>
                  <a:lumOff val="35000"/>
                </a:schemeClr>
              </a:solidFill>
              <a:latin typeface="宋体" panose="02010600030101010101" pitchFamily="2" charset="-122"/>
              <a:ea typeface="宋体" panose="02010600030101010101" pitchFamily="2" charset="-122"/>
              <a:cs typeface="Arial" panose="020B0604020202020204" pitchFamily="34" charset="0"/>
            </a:endParaRPr>
          </a:p>
        </p:txBody>
      </p:sp>
      <p:sp>
        <p:nvSpPr>
          <p:cNvPr id="28" name="矩形 27"/>
          <p:cNvSpPr/>
          <p:nvPr/>
        </p:nvSpPr>
        <p:spPr>
          <a:xfrm>
            <a:off x="3756659" y="1922944"/>
            <a:ext cx="16306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rPr>
              <a:t>详细设计说明书</a:t>
            </a:r>
            <a:r>
              <a:rPr lang="en-US" altLang="zh-CN" sz="1200" dirty="0">
                <a:ln w="6350">
                  <a:noFill/>
                </a:ln>
                <a:latin typeface="宋体" panose="02010600030101010101" pitchFamily="2" charset="-122"/>
                <a:ea typeface="宋体" panose="02010600030101010101" pitchFamily="2" charset="-122"/>
              </a:rPr>
              <a:t>(Web)</a:t>
            </a:r>
            <a:endParaRPr lang="en-US" altLang="zh-CN" sz="1200" dirty="0">
              <a:ln w="6350">
                <a:noFill/>
              </a:ln>
              <a:latin typeface="宋体" panose="02010600030101010101" pitchFamily="2" charset="-122"/>
              <a:ea typeface="宋体" panose="02010600030101010101" pitchFamily="2" charset="-122"/>
            </a:endParaRPr>
          </a:p>
        </p:txBody>
      </p:sp>
      <p:sp>
        <p:nvSpPr>
          <p:cNvPr id="29" name="矩形 28"/>
          <p:cNvSpPr/>
          <p:nvPr/>
        </p:nvSpPr>
        <p:spPr>
          <a:xfrm>
            <a:off x="2446865" y="1922944"/>
            <a:ext cx="9448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rPr>
              <a:t>系统流程图</a:t>
            </a:r>
            <a:endParaRPr lang="zh-CN" altLang="zh-CN" sz="1200" dirty="0">
              <a:ln w="6350">
                <a:noFill/>
              </a:ln>
              <a:latin typeface="宋体" panose="02010600030101010101" pitchFamily="2" charset="-122"/>
              <a:ea typeface="宋体" panose="02010600030101010101" pitchFamily="2" charset="-122"/>
            </a:endParaRPr>
          </a:p>
        </p:txBody>
      </p:sp>
      <p:sp>
        <p:nvSpPr>
          <p:cNvPr id="30" name="矩形 29"/>
          <p:cNvSpPr/>
          <p:nvPr/>
        </p:nvSpPr>
        <p:spPr>
          <a:xfrm>
            <a:off x="697527" y="1922944"/>
            <a:ext cx="1138170" cy="275590"/>
          </a:xfrm>
          <a:prstGeom prst="rect">
            <a:avLst/>
          </a:prstGeom>
        </p:spPr>
        <p:txBody>
          <a:bodyPr wrap="square">
            <a:spAutoFit/>
          </a:bodyPr>
          <a:lstStyle/>
          <a:p>
            <a:pPr algn="ctr"/>
            <a:r>
              <a:rPr lang="zh-CN" altLang="zh-CN" sz="1200" dirty="0">
                <a:ln w="6350">
                  <a:noFill/>
                </a:ln>
                <a:latin typeface="宋体" panose="02010600030101010101" pitchFamily="2" charset="-122"/>
                <a:ea typeface="宋体" panose="02010600030101010101" pitchFamily="2" charset="-122"/>
              </a:rPr>
              <a:t>摘要</a:t>
            </a:r>
            <a:endParaRPr lang="zh-CN" altLang="zh-CN" sz="1200" dirty="0">
              <a:ln w="6350">
                <a:noFill/>
              </a:ln>
              <a:latin typeface="宋体" panose="02010600030101010101" pitchFamily="2" charset="-122"/>
              <a:ea typeface="宋体" panose="02010600030101010101" pitchFamily="2" charset="-122"/>
            </a:endParaRPr>
          </a:p>
        </p:txBody>
      </p:sp>
      <p:sp>
        <p:nvSpPr>
          <p:cNvPr id="31" name="矩形 30"/>
          <p:cNvSpPr/>
          <p:nvPr/>
        </p:nvSpPr>
        <p:spPr>
          <a:xfrm>
            <a:off x="7099328" y="1922944"/>
            <a:ext cx="1569660" cy="276999"/>
          </a:xfrm>
          <a:prstGeom prst="rect">
            <a:avLst/>
          </a:prstGeom>
        </p:spPr>
        <p:txBody>
          <a:bodyPr wrap="none">
            <a:spAutoFit/>
          </a:bodyPr>
          <a:lstStyle/>
          <a:p>
            <a:pPr algn="ctr"/>
            <a:r>
              <a:rPr lang="zh-CN" altLang="en-US" sz="1200" dirty="0">
                <a:ln w="6350">
                  <a:noFill/>
                </a:ln>
                <a:latin typeface="宋体" panose="02010600030101010101" pitchFamily="2" charset="-122"/>
                <a:ea typeface="宋体" panose="02010600030101010101" pitchFamily="2" charset="-122"/>
              </a:rPr>
              <a:t>相关建议与论文总结</a:t>
            </a:r>
            <a:endParaRPr lang="zh-CN" altLang="en-US" sz="1200" dirty="0">
              <a:ln w="6350">
                <a:noFill/>
              </a:ln>
              <a:latin typeface="宋体" panose="02010600030101010101" pitchFamily="2" charset="-122"/>
              <a:ea typeface="宋体" panose="02010600030101010101" pitchFamily="2" charset="-122"/>
            </a:endParaRPr>
          </a:p>
        </p:txBody>
      </p:sp>
      <p:sp>
        <p:nvSpPr>
          <p:cNvPr id="32" name="矩形 31"/>
          <p:cNvSpPr/>
          <p:nvPr/>
        </p:nvSpPr>
        <p:spPr>
          <a:xfrm>
            <a:off x="5263724" y="1922944"/>
            <a:ext cx="1935480" cy="275590"/>
          </a:xfrm>
          <a:prstGeom prst="rect">
            <a:avLst/>
          </a:prstGeom>
        </p:spPr>
        <p:txBody>
          <a:bodyPr wrap="none">
            <a:spAutoFit/>
          </a:bodyPr>
          <a:lstStyle/>
          <a:p>
            <a:pPr algn="ctr"/>
            <a:r>
              <a:rPr lang="zh-CN" altLang="zh-CN" sz="1200" dirty="0">
                <a:ln w="6350">
                  <a:noFill/>
                </a:ln>
                <a:latin typeface="宋体" panose="02010600030101010101" pitchFamily="2" charset="-122"/>
                <a:ea typeface="宋体" panose="02010600030101010101" pitchFamily="2" charset="-122"/>
                <a:sym typeface="+mn-ea"/>
              </a:rPr>
              <a:t>详细设计说明书</a:t>
            </a:r>
            <a:r>
              <a:rPr lang="en-US" altLang="zh-CN" sz="1200" dirty="0">
                <a:ln w="6350">
                  <a:noFill/>
                </a:ln>
                <a:latin typeface="宋体" panose="02010600030101010101" pitchFamily="2" charset="-122"/>
                <a:ea typeface="宋体" panose="02010600030101010101" pitchFamily="2" charset="-122"/>
                <a:sym typeface="+mn-ea"/>
              </a:rPr>
              <a:t>(Console)</a:t>
            </a:r>
            <a:endParaRPr lang="zh-CN" altLang="en-US" sz="1200" dirty="0">
              <a:ln w="6350">
                <a:noFill/>
              </a:ln>
              <a:latin typeface="宋体" panose="02010600030101010101" pitchFamily="2" charset="-122"/>
              <a:ea typeface="宋体" panose="02010600030101010101" pitchFamily="2" charset="-122"/>
            </a:endParaRPr>
          </a:p>
        </p:txBody>
      </p:sp>
      <p:grpSp>
        <p:nvGrpSpPr>
          <p:cNvPr id="33" name="组合 32"/>
          <p:cNvGrpSpPr/>
          <p:nvPr/>
        </p:nvGrpSpPr>
        <p:grpSpPr>
          <a:xfrm>
            <a:off x="7554277" y="1082116"/>
            <a:ext cx="589338" cy="589338"/>
            <a:chOff x="7554277" y="1082116"/>
            <a:chExt cx="589338" cy="589338"/>
          </a:xfrm>
        </p:grpSpPr>
        <p:sp>
          <p:nvSpPr>
            <p:cNvPr id="34" name="椭圆 33"/>
            <p:cNvSpPr/>
            <p:nvPr/>
          </p:nvSpPr>
          <p:spPr>
            <a:xfrm>
              <a:off x="7554277" y="1082116"/>
              <a:ext cx="589338" cy="589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
            <p:cNvSpPr>
              <a:spLocks noEditPoints="1"/>
            </p:cNvSpPr>
            <p:nvPr/>
          </p:nvSpPr>
          <p:spPr bwMode="auto">
            <a:xfrm>
              <a:off x="7658704" y="1253622"/>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2648994" y="1082116"/>
            <a:ext cx="589338" cy="589338"/>
            <a:chOff x="2648994" y="1082116"/>
            <a:chExt cx="589338" cy="589338"/>
          </a:xfrm>
        </p:grpSpPr>
        <p:sp>
          <p:nvSpPr>
            <p:cNvPr id="37" name="椭圆 36"/>
            <p:cNvSpPr/>
            <p:nvPr/>
          </p:nvSpPr>
          <p:spPr>
            <a:xfrm>
              <a:off x="2648994" y="1082116"/>
              <a:ext cx="589338" cy="58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10"/>
            <p:cNvSpPr>
              <a:spLocks noEditPoints="1"/>
            </p:cNvSpPr>
            <p:nvPr/>
          </p:nvSpPr>
          <p:spPr bwMode="auto">
            <a:xfrm>
              <a:off x="2800042" y="1236153"/>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5936795" y="1082116"/>
            <a:ext cx="589338" cy="589338"/>
            <a:chOff x="5936795" y="1082116"/>
            <a:chExt cx="589338" cy="589338"/>
          </a:xfrm>
        </p:grpSpPr>
        <p:sp>
          <p:nvSpPr>
            <p:cNvPr id="40" name="椭圆 39"/>
            <p:cNvSpPr/>
            <p:nvPr/>
          </p:nvSpPr>
          <p:spPr>
            <a:xfrm>
              <a:off x="5936795" y="1082116"/>
              <a:ext cx="589338" cy="58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p:cNvSpPr>
              <a:spLocks noEditPoints="1"/>
            </p:cNvSpPr>
            <p:nvPr/>
          </p:nvSpPr>
          <p:spPr bwMode="auto">
            <a:xfrm>
              <a:off x="6108428" y="1220247"/>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4277331" y="1082116"/>
            <a:ext cx="589338" cy="589338"/>
            <a:chOff x="4277331" y="1082116"/>
            <a:chExt cx="589338" cy="589338"/>
          </a:xfrm>
        </p:grpSpPr>
        <p:sp>
          <p:nvSpPr>
            <p:cNvPr id="43" name="椭圆 42"/>
            <p:cNvSpPr/>
            <p:nvPr/>
          </p:nvSpPr>
          <p:spPr>
            <a:xfrm>
              <a:off x="4277331" y="1082116"/>
              <a:ext cx="589338" cy="589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2"/>
            <p:cNvSpPr>
              <a:spLocks noEditPoints="1"/>
            </p:cNvSpPr>
            <p:nvPr/>
          </p:nvSpPr>
          <p:spPr bwMode="auto">
            <a:xfrm>
              <a:off x="4464895" y="1223662"/>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5" name="组合 44"/>
          <p:cNvGrpSpPr/>
          <p:nvPr/>
        </p:nvGrpSpPr>
        <p:grpSpPr>
          <a:xfrm>
            <a:off x="980069" y="1082116"/>
            <a:ext cx="589338" cy="589338"/>
            <a:chOff x="980069" y="1082116"/>
            <a:chExt cx="589338" cy="589338"/>
          </a:xfrm>
        </p:grpSpPr>
        <p:sp>
          <p:nvSpPr>
            <p:cNvPr id="46" name="椭圆 45"/>
            <p:cNvSpPr/>
            <p:nvPr/>
          </p:nvSpPr>
          <p:spPr>
            <a:xfrm>
              <a:off x="980069" y="1082116"/>
              <a:ext cx="589338" cy="589338"/>
            </a:xfrm>
            <a:prstGeom prst="ellipse">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13"/>
            <p:cNvSpPr>
              <a:spLocks noEditPoints="1"/>
            </p:cNvSpPr>
            <p:nvPr/>
          </p:nvSpPr>
          <p:spPr bwMode="auto">
            <a:xfrm>
              <a:off x="1100223" y="1232650"/>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48" name="矩形 47"/>
          <p:cNvSpPr/>
          <p:nvPr/>
        </p:nvSpPr>
        <p:spPr>
          <a:xfrm>
            <a:off x="3877311" y="2393827"/>
            <a:ext cx="1389380" cy="1938020"/>
          </a:xfrm>
          <a:prstGeom prst="rect">
            <a:avLst/>
          </a:prstGeom>
        </p:spPr>
        <p:txBody>
          <a:bodyPr wrap="none">
            <a:spAutoFit/>
          </a:bodyPr>
          <a:lstStyle/>
          <a:p>
            <a:pPr algn="ctr">
              <a:lnSpc>
                <a:spcPct val="150000"/>
              </a:lnSpc>
            </a:pPr>
            <a:r>
              <a:rPr lang="zh-CN" altLang="en-US" sz="1000" dirty="0">
                <a:ln w="6350">
                  <a:noFill/>
                </a:ln>
                <a:solidFill>
                  <a:schemeClr val="bg1">
                    <a:lumMod val="50000"/>
                  </a:schemeClr>
                </a:solidFill>
                <a:latin typeface="+mn-ea"/>
                <a:sym typeface="+mn-ea"/>
              </a:rPr>
              <a:t>用户登录</a:t>
            </a:r>
            <a:r>
              <a:rPr lang="en-US" altLang="en-US" sz="1000" dirty="0">
                <a:ln w="6350">
                  <a:noFill/>
                </a:ln>
                <a:solidFill>
                  <a:schemeClr val="bg1">
                    <a:lumMod val="50000"/>
                  </a:schemeClr>
                </a:solidFill>
                <a:latin typeface="+mn-ea"/>
                <a:sym typeface="+mn-ea"/>
              </a:rPr>
              <a:t>/</a:t>
            </a:r>
            <a:r>
              <a:rPr lang="zh-CN" altLang="en-US" sz="1000" dirty="0">
                <a:ln w="6350">
                  <a:noFill/>
                </a:ln>
                <a:solidFill>
                  <a:schemeClr val="bg1">
                    <a:lumMod val="50000"/>
                  </a:schemeClr>
                </a:solidFill>
                <a:latin typeface="+mn-ea"/>
                <a:sym typeface="+mn-ea"/>
              </a:rPr>
              <a:t>注册页面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主页面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花卉商品浏览页面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花卉购物车</a:t>
            </a:r>
            <a:r>
              <a:rPr lang="en-US" altLang="zh-CN" sz="1000" dirty="0">
                <a:ln w="6350">
                  <a:noFill/>
                </a:ln>
                <a:solidFill>
                  <a:schemeClr val="bg1">
                    <a:lumMod val="50000"/>
                  </a:schemeClr>
                </a:solidFill>
                <a:latin typeface="+mn-ea"/>
              </a:rPr>
              <a:t>/</a:t>
            </a:r>
            <a:r>
              <a:rPr lang="zh-CN" altLang="en-US" sz="1000" dirty="0">
                <a:ln w="6350">
                  <a:noFill/>
                </a:ln>
                <a:solidFill>
                  <a:schemeClr val="bg1">
                    <a:lumMod val="50000"/>
                  </a:schemeClr>
                </a:solidFill>
                <a:latin typeface="+mn-ea"/>
              </a:rPr>
              <a:t>收藏页面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花卉搜索页面</a:t>
            </a:r>
            <a:endParaRPr lang="zh-CN" altLang="en-US" sz="1000" dirty="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用户订单页面</a:t>
            </a:r>
            <a:endParaRPr lang="zh-CN" altLang="en-US" sz="1000" dirty="0">
              <a:ln w="6350">
                <a:noFill/>
              </a:ln>
              <a:solidFill>
                <a:schemeClr val="bg1">
                  <a:lumMod val="50000"/>
                </a:schemeClr>
              </a:solidFill>
              <a:latin typeface="+mn-ea"/>
            </a:endParaRPr>
          </a:p>
          <a:p>
            <a:pPr algn="ctr">
              <a:lnSpc>
                <a:spcPct val="150000"/>
              </a:lnSpc>
            </a:pPr>
            <a:r>
              <a:rPr lang="zh-CN" altLang="zh-CN" sz="1000" dirty="0">
                <a:ln w="6350">
                  <a:noFill/>
                </a:ln>
                <a:solidFill>
                  <a:schemeClr val="bg1">
                    <a:lumMod val="50000"/>
                  </a:schemeClr>
                </a:solidFill>
                <a:latin typeface="+mn-ea"/>
              </a:rPr>
              <a:t>用户信息修改</a:t>
            </a:r>
            <a:endParaRPr lang="zh-CN" altLang="zh-CN" sz="1000" dirty="0">
              <a:ln w="6350">
                <a:noFill/>
              </a:ln>
              <a:solidFill>
                <a:schemeClr val="bg1">
                  <a:lumMod val="50000"/>
                </a:schemeClr>
              </a:solidFill>
              <a:latin typeface="+mn-ea"/>
            </a:endParaRPr>
          </a:p>
          <a:p>
            <a:pPr algn="ctr">
              <a:lnSpc>
                <a:spcPct val="150000"/>
              </a:lnSpc>
            </a:pPr>
            <a:r>
              <a:rPr lang="zh-CN" altLang="zh-CN" sz="1000" dirty="0">
                <a:ln w="6350">
                  <a:noFill/>
                </a:ln>
                <a:solidFill>
                  <a:schemeClr val="bg1">
                    <a:lumMod val="50000"/>
                  </a:schemeClr>
                </a:solidFill>
                <a:latin typeface="+mn-ea"/>
              </a:rPr>
              <a:t>忘记密码</a:t>
            </a:r>
            <a:endParaRPr lang="zh-CN" altLang="zh-CN" sz="1000" dirty="0">
              <a:ln w="6350">
                <a:noFill/>
              </a:ln>
              <a:solidFill>
                <a:schemeClr val="bg1">
                  <a:lumMod val="50000"/>
                </a:schemeClr>
              </a:solidFill>
              <a:latin typeface="+mn-ea"/>
            </a:endParaRPr>
          </a:p>
        </p:txBody>
      </p:sp>
      <p:sp>
        <p:nvSpPr>
          <p:cNvPr id="51" name="矩形 50"/>
          <p:cNvSpPr/>
          <p:nvPr/>
        </p:nvSpPr>
        <p:spPr>
          <a:xfrm>
            <a:off x="7471226" y="2393827"/>
            <a:ext cx="825867" cy="1015663"/>
          </a:xfrm>
          <a:prstGeom prst="rect">
            <a:avLst/>
          </a:prstGeom>
        </p:spPr>
        <p:txBody>
          <a:bodyPr wrap="none">
            <a:spAutoFit/>
          </a:bodyPr>
          <a:lstStyle/>
          <a:p>
            <a:pPr algn="ctr">
              <a:lnSpc>
                <a:spcPct val="150000"/>
              </a:lnSpc>
            </a:pPr>
            <a:r>
              <a:rPr lang="zh-CN" altLang="en-US" sz="1000" dirty="0" smtClean="0">
                <a:ln w="6350">
                  <a:noFill/>
                </a:ln>
                <a:solidFill>
                  <a:schemeClr val="bg1">
                    <a:lumMod val="50000"/>
                  </a:schemeClr>
                </a:solidFill>
                <a:latin typeface="+mn-ea"/>
              </a:rPr>
              <a:t>问题评估</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相关对策</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研究总结</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a:ln w="6350">
                  <a:noFill/>
                </a:ln>
                <a:solidFill>
                  <a:schemeClr val="bg1">
                    <a:lumMod val="50000"/>
                  </a:schemeClr>
                </a:solidFill>
                <a:latin typeface="+mn-ea"/>
              </a:rPr>
              <a:t>成绩与思考</a:t>
            </a:r>
            <a:endParaRPr lang="zh-CN" altLang="en-US" sz="1000" dirty="0">
              <a:ln w="6350">
                <a:noFill/>
              </a:ln>
              <a:solidFill>
                <a:schemeClr val="bg1">
                  <a:lumMod val="50000"/>
                </a:schemeClr>
              </a:solidFill>
              <a:latin typeface="+mn-ea"/>
            </a:endParaRPr>
          </a:p>
        </p:txBody>
      </p:sp>
      <p:sp>
        <p:nvSpPr>
          <p:cNvPr id="52" name="矩形 51"/>
          <p:cNvSpPr/>
          <p:nvPr/>
        </p:nvSpPr>
        <p:spPr>
          <a:xfrm>
            <a:off x="5568526" y="2393826"/>
            <a:ext cx="1325880" cy="1245235"/>
          </a:xfrm>
          <a:prstGeom prst="rect">
            <a:avLst/>
          </a:prstGeom>
        </p:spPr>
        <p:txBody>
          <a:bodyPr wrap="none">
            <a:spAutoFit/>
          </a:bodyPr>
          <a:lstStyle/>
          <a:p>
            <a:pPr algn="ctr">
              <a:lnSpc>
                <a:spcPct val="150000"/>
              </a:lnSpc>
            </a:pPr>
            <a:r>
              <a:rPr lang="zh-CN" altLang="zh-CN" sz="1000" dirty="0" smtClean="0">
                <a:ln w="6350">
                  <a:noFill/>
                </a:ln>
                <a:solidFill>
                  <a:schemeClr val="bg1">
                    <a:lumMod val="50000"/>
                  </a:schemeClr>
                </a:solidFill>
                <a:latin typeface="+mn-ea"/>
              </a:rPr>
              <a:t>管理员登录页面</a:t>
            </a:r>
            <a:endParaRPr lang="en-US" altLang="zh-CN" sz="1000" dirty="0" smtClean="0">
              <a:ln w="6350">
                <a:noFill/>
              </a:ln>
              <a:solidFill>
                <a:schemeClr val="bg1">
                  <a:lumMod val="50000"/>
                </a:schemeClr>
              </a:solidFill>
              <a:latin typeface="+mn-ea"/>
            </a:endParaRPr>
          </a:p>
          <a:p>
            <a:pPr algn="ctr">
              <a:lnSpc>
                <a:spcPct val="150000"/>
              </a:lnSpc>
            </a:pPr>
            <a:r>
              <a:rPr lang="zh-CN" altLang="zh-CN" sz="1000" dirty="0" smtClean="0">
                <a:ln w="6350">
                  <a:noFill/>
                </a:ln>
                <a:solidFill>
                  <a:schemeClr val="bg1">
                    <a:lumMod val="50000"/>
                  </a:schemeClr>
                </a:solidFill>
                <a:latin typeface="+mn-ea"/>
              </a:rPr>
              <a:t>主页面</a:t>
            </a:r>
            <a:endParaRPr lang="en-US" altLang="zh-CN"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各项数据管理页面</a:t>
            </a:r>
            <a:endParaRPr lang="zh-CN" altLang="en-US"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管理员信息修改页面</a:t>
            </a:r>
            <a:endParaRPr lang="zh-CN" altLang="en-US" sz="1000" dirty="0" smtClean="0">
              <a:ln w="6350">
                <a:noFill/>
              </a:ln>
              <a:solidFill>
                <a:schemeClr val="bg1">
                  <a:lumMod val="50000"/>
                </a:schemeClr>
              </a:solidFill>
              <a:latin typeface="+mn-ea"/>
            </a:endParaRPr>
          </a:p>
          <a:p>
            <a:pPr algn="ctr">
              <a:lnSpc>
                <a:spcPct val="150000"/>
              </a:lnSpc>
            </a:pPr>
            <a:r>
              <a:rPr lang="zh-CN" altLang="en-US" sz="1000" dirty="0" smtClean="0">
                <a:ln w="6350">
                  <a:noFill/>
                </a:ln>
                <a:solidFill>
                  <a:schemeClr val="bg1">
                    <a:lumMod val="50000"/>
                  </a:schemeClr>
                </a:solidFill>
                <a:latin typeface="+mn-ea"/>
              </a:rPr>
              <a:t>忘记密码</a:t>
            </a:r>
            <a:endParaRPr lang="zh-CN" altLang="en-US" sz="1000" dirty="0" smtClean="0">
              <a:ln w="6350">
                <a:noFill/>
              </a:ln>
              <a:solidFill>
                <a:schemeClr val="bg1">
                  <a:lumMod val="50000"/>
                </a:schemeClr>
              </a:solidFill>
              <a:latin typeface="+mn-ea"/>
            </a:endParaRPr>
          </a:p>
        </p:txBody>
      </p:sp>
      <p:cxnSp>
        <p:nvCxnSpPr>
          <p:cNvPr id="53" name="直接连接符 52"/>
          <p:cNvCxnSpPr/>
          <p:nvPr/>
        </p:nvCxnSpPr>
        <p:spPr>
          <a:xfrm flipH="1">
            <a:off x="38582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21235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816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55346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7172970" y="2331319"/>
            <a:ext cx="144016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503171" y="2393827"/>
            <a:ext cx="881380" cy="783590"/>
          </a:xfrm>
          <a:prstGeom prst="rect">
            <a:avLst/>
          </a:prstGeom>
        </p:spPr>
        <p:txBody>
          <a:bodyPr wrap="none">
            <a:spAutoFit/>
          </a:bodyPr>
          <a:p>
            <a:pPr algn="ctr">
              <a:lnSpc>
                <a:spcPct val="150000"/>
              </a:lnSpc>
            </a:pPr>
            <a:r>
              <a:rPr lang="en-US" altLang="zh-CN" sz="1000" dirty="0">
                <a:ln w="6350">
                  <a:noFill/>
                </a:ln>
                <a:solidFill>
                  <a:schemeClr val="bg1">
                    <a:lumMod val="50000"/>
                  </a:schemeClr>
                </a:solidFill>
                <a:latin typeface="+mn-ea"/>
                <a:sym typeface="+mn-ea"/>
              </a:rPr>
              <a:t>Web</a:t>
            </a:r>
            <a:r>
              <a:rPr lang="zh-CN" sz="1000" dirty="0">
                <a:ln w="6350">
                  <a:noFill/>
                </a:ln>
                <a:solidFill>
                  <a:schemeClr val="bg1">
                    <a:lumMod val="50000"/>
                  </a:schemeClr>
                </a:solidFill>
                <a:latin typeface="+mn-ea"/>
                <a:sym typeface="+mn-ea"/>
              </a:rPr>
              <a:t>项目</a:t>
            </a:r>
            <a:endParaRPr lang="zh-CN" sz="1000" dirty="0">
              <a:ln w="6350">
                <a:noFill/>
              </a:ln>
              <a:solidFill>
                <a:schemeClr val="bg1">
                  <a:lumMod val="50000"/>
                </a:schemeClr>
              </a:solidFill>
              <a:latin typeface="+mn-ea"/>
              <a:sym typeface="+mn-ea"/>
            </a:endParaRPr>
          </a:p>
          <a:p>
            <a:pPr algn="ctr">
              <a:lnSpc>
                <a:spcPct val="150000"/>
              </a:lnSpc>
            </a:pPr>
            <a:r>
              <a:rPr lang="en-US" altLang="zh-CN" sz="1000" dirty="0">
                <a:ln w="6350">
                  <a:noFill/>
                </a:ln>
                <a:solidFill>
                  <a:schemeClr val="bg1">
                    <a:lumMod val="50000"/>
                  </a:schemeClr>
                </a:solidFill>
                <a:latin typeface="+mn-ea"/>
                <a:sym typeface="+mn-ea"/>
              </a:rPr>
              <a:t>Core</a:t>
            </a:r>
            <a:r>
              <a:rPr lang="zh-CN" altLang="zh-CN" sz="1000" dirty="0">
                <a:ln w="6350">
                  <a:noFill/>
                </a:ln>
                <a:solidFill>
                  <a:schemeClr val="bg1">
                    <a:lumMod val="50000"/>
                  </a:schemeClr>
                </a:solidFill>
                <a:latin typeface="+mn-ea"/>
                <a:sym typeface="+mn-ea"/>
              </a:rPr>
              <a:t>项目</a:t>
            </a:r>
            <a:endParaRPr lang="zh-CN" sz="1000" dirty="0">
              <a:ln w="6350">
                <a:noFill/>
              </a:ln>
              <a:solidFill>
                <a:schemeClr val="bg1">
                  <a:lumMod val="50000"/>
                </a:schemeClr>
              </a:solidFill>
              <a:latin typeface="+mn-ea"/>
              <a:sym typeface="+mn-ea"/>
            </a:endParaRPr>
          </a:p>
          <a:p>
            <a:pPr algn="ctr">
              <a:lnSpc>
                <a:spcPct val="150000"/>
              </a:lnSpc>
            </a:pPr>
            <a:r>
              <a:rPr lang="en-US" altLang="zh-CN" sz="1000" dirty="0">
                <a:ln w="6350">
                  <a:noFill/>
                </a:ln>
                <a:solidFill>
                  <a:schemeClr val="bg1">
                    <a:lumMod val="50000"/>
                  </a:schemeClr>
                </a:solidFill>
                <a:latin typeface="+mn-ea"/>
                <a:sym typeface="+mn-ea"/>
              </a:rPr>
              <a:t>Console</a:t>
            </a:r>
            <a:r>
              <a:rPr lang="zh-CN" altLang="en-US" sz="1000" dirty="0">
                <a:ln w="6350">
                  <a:noFill/>
                </a:ln>
                <a:solidFill>
                  <a:schemeClr val="bg1">
                    <a:lumMod val="50000"/>
                  </a:schemeClr>
                </a:solidFill>
                <a:latin typeface="+mn-ea"/>
                <a:sym typeface="+mn-ea"/>
              </a:rPr>
              <a:t>项目</a:t>
            </a:r>
            <a:endParaRPr lang="zh-CN" altLang="en-US" sz="1000" dirty="0">
              <a:ln w="6350">
                <a:noFill/>
              </a:ln>
              <a:solidFill>
                <a:schemeClr val="bg1">
                  <a:lumMod val="50000"/>
                </a:schemeClr>
              </a:solidFill>
              <a:latin typeface="+mn-ea"/>
              <a:sym typeface="+mn-ea"/>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
        <p:nvSpPr>
          <p:cNvPr id="49" name="矩形 48"/>
          <p:cNvSpPr/>
          <p:nvPr/>
        </p:nvSpPr>
        <p:spPr>
          <a:xfrm>
            <a:off x="920751" y="2393827"/>
            <a:ext cx="690880" cy="783590"/>
          </a:xfrm>
          <a:prstGeom prst="rect">
            <a:avLst/>
          </a:prstGeom>
        </p:spPr>
        <p:txBody>
          <a:bodyPr wrap="none">
            <a:spAutoFit/>
          </a:bodyPr>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需求分析</a:t>
            </a:r>
            <a:endParaRPr lang="zh-CN" altLang="en-US" sz="1000" dirty="0">
              <a:ln w="6350">
                <a:noFill/>
              </a:ln>
              <a:solidFill>
                <a:schemeClr val="bg1">
                  <a:lumMod val="50000"/>
                </a:schemeClr>
              </a:solidFill>
              <a:latin typeface="+mn-ea"/>
            </a:endParaRPr>
          </a:p>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技术选型</a:t>
            </a:r>
            <a:endParaRPr lang="zh-CN" altLang="en-US" sz="1000" dirty="0">
              <a:ln w="6350">
                <a:noFill/>
              </a:ln>
              <a:solidFill>
                <a:schemeClr val="bg1">
                  <a:lumMod val="50000"/>
                </a:schemeClr>
              </a:solidFill>
              <a:latin typeface="+mn-ea"/>
            </a:endParaRPr>
          </a:p>
          <a:p>
            <a:pPr indent="0" algn="l">
              <a:lnSpc>
                <a:spcPct val="150000"/>
              </a:lnSpc>
              <a:buFont typeface="Wingdings" panose="05000000000000000000" pitchFamily="2" charset="2"/>
              <a:buNone/>
            </a:pPr>
            <a:r>
              <a:rPr lang="zh-CN" altLang="en-US" sz="1000" dirty="0">
                <a:ln w="6350">
                  <a:noFill/>
                </a:ln>
                <a:solidFill>
                  <a:schemeClr val="bg1">
                    <a:lumMod val="50000"/>
                  </a:schemeClr>
                </a:solidFill>
                <a:latin typeface="+mn-ea"/>
                <a:sym typeface="+mn-ea"/>
              </a:rPr>
              <a:t>实现模块</a:t>
            </a:r>
            <a:endParaRPr lang="zh-CN" altLang="en-US" sz="1000" dirty="0">
              <a:ln w="6350">
                <a:noFill/>
              </a:ln>
              <a:solidFill>
                <a:schemeClr val="bg1">
                  <a:lumMod val="50000"/>
                </a:schemeClr>
              </a:solidFill>
              <a:latin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0-#ppt_w/2"/>
                                          </p:val>
                                        </p:tav>
                                        <p:tav tm="100000">
                                          <p:val>
                                            <p:strVal val="#ppt_x"/>
                                          </p:val>
                                        </p:tav>
                                      </p:tavLst>
                                    </p:anim>
                                    <p:anim calcmode="lin" valueType="num">
                                      <p:cBhvr additive="base">
                                        <p:cTn id="20" dur="500" fill="hold"/>
                                        <p:tgtEl>
                                          <p:spTgt spid="4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0-#ppt_w/2"/>
                                          </p:val>
                                        </p:tav>
                                        <p:tav tm="100000">
                                          <p:val>
                                            <p:strVal val="#ppt_x"/>
                                          </p:val>
                                        </p:tav>
                                      </p:tavLst>
                                    </p:anim>
                                    <p:anim calcmode="lin" valueType="num">
                                      <p:cBhvr additive="base">
                                        <p:cTn id="32" dur="500" fill="hold"/>
                                        <p:tgtEl>
                                          <p:spTgt spid="3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1+#ppt_w/2"/>
                                          </p:val>
                                        </p:tav>
                                        <p:tav tm="100000">
                                          <p:val>
                                            <p:strVal val="#ppt_x"/>
                                          </p:val>
                                        </p:tav>
                                      </p:tavLst>
                                    </p:anim>
                                    <p:anim calcmode="lin" valueType="num">
                                      <p:cBhvr additive="base">
                                        <p:cTn id="42" dur="500" fill="hold"/>
                                        <p:tgtEl>
                                          <p:spTgt spid="30"/>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1+#ppt_w/2"/>
                                          </p:val>
                                        </p:tav>
                                        <p:tav tm="100000">
                                          <p:val>
                                            <p:strVal val="#ppt_x"/>
                                          </p:val>
                                        </p:tav>
                                      </p:tavLst>
                                    </p:anim>
                                    <p:anim calcmode="lin" valueType="num">
                                      <p:cBhvr additive="base">
                                        <p:cTn id="46" dur="500" fill="hold"/>
                                        <p:tgtEl>
                                          <p:spTgt spid="2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1+#ppt_w/2"/>
                                          </p:val>
                                        </p:tav>
                                        <p:tav tm="100000">
                                          <p:val>
                                            <p:strVal val="#ppt_x"/>
                                          </p:val>
                                        </p:tav>
                                      </p:tavLst>
                                    </p:anim>
                                    <p:anim calcmode="lin" valueType="num">
                                      <p:cBhvr additive="base">
                                        <p:cTn id="5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barn(inVertical)">
                                      <p:cBhvr>
                                        <p:cTn id="63" dur="500"/>
                                        <p:tgtEl>
                                          <p:spTgt spid="55"/>
                                        </p:tgtEl>
                                      </p:cBhvr>
                                    </p:animEffect>
                                  </p:childTnLst>
                                </p:cTn>
                              </p:par>
                              <p:par>
                                <p:cTn id="64" presetID="16" presetClass="entr" presetSubtype="21"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barn(inVertical)">
                                      <p:cBhvr>
                                        <p:cTn id="66" dur="500"/>
                                        <p:tgtEl>
                                          <p:spTgt spid="54"/>
                                        </p:tgtEl>
                                      </p:cBhvr>
                                    </p:animEffect>
                                  </p:childTnLst>
                                </p:cTn>
                              </p:par>
                              <p:par>
                                <p:cTn id="67" presetID="16" presetClass="entr" presetSubtype="21"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barn(inVertical)">
                                      <p:cBhvr>
                                        <p:cTn id="69" dur="500"/>
                                        <p:tgtEl>
                                          <p:spTgt spid="53"/>
                                        </p:tgtEl>
                                      </p:cBhvr>
                                    </p:animEffect>
                                  </p:childTnLst>
                                </p:cTn>
                              </p:par>
                              <p:par>
                                <p:cTn id="70" presetID="16" presetClass="entr" presetSubtype="21"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barn(inVertical)">
                                      <p:cBhvr>
                                        <p:cTn id="72" dur="500"/>
                                        <p:tgtEl>
                                          <p:spTgt spid="56"/>
                                        </p:tgtEl>
                                      </p:cBhvr>
                                    </p:animEffect>
                                  </p:childTnLst>
                                </p:cTn>
                              </p:par>
                              <p:par>
                                <p:cTn id="73" presetID="16" presetClass="entr" presetSubtype="21"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barn(inVertical)">
                                      <p:cBhvr>
                                        <p:cTn id="75" dur="500"/>
                                        <p:tgtEl>
                                          <p:spTgt spid="5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1000"/>
                                        <p:tgtEl>
                                          <p:spTgt spid="48"/>
                                        </p:tgtEl>
                                      </p:cBhvr>
                                    </p:animEffect>
                                    <p:anim calcmode="lin" valueType="num">
                                      <p:cBhvr>
                                        <p:cTn id="79" dur="1000" fill="hold"/>
                                        <p:tgtEl>
                                          <p:spTgt spid="48"/>
                                        </p:tgtEl>
                                        <p:attrNameLst>
                                          <p:attrName>ppt_x</p:attrName>
                                        </p:attrNameLst>
                                      </p:cBhvr>
                                      <p:tavLst>
                                        <p:tav tm="0">
                                          <p:val>
                                            <p:strVal val="#ppt_x"/>
                                          </p:val>
                                        </p:tav>
                                        <p:tav tm="100000">
                                          <p:val>
                                            <p:strVal val="#ppt_x"/>
                                          </p:val>
                                        </p:tav>
                                      </p:tavLst>
                                    </p:anim>
                                    <p:anim calcmode="lin" valueType="num">
                                      <p:cBhvr>
                                        <p:cTn id="80" dur="1000" fill="hold"/>
                                        <p:tgtEl>
                                          <p:spTgt spid="4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1000"/>
                                        <p:tgtEl>
                                          <p:spTgt spid="52"/>
                                        </p:tgtEl>
                                      </p:cBhvr>
                                    </p:animEffect>
                                    <p:anim calcmode="lin" valueType="num">
                                      <p:cBhvr>
                                        <p:cTn id="84" dur="1000" fill="hold"/>
                                        <p:tgtEl>
                                          <p:spTgt spid="52"/>
                                        </p:tgtEl>
                                        <p:attrNameLst>
                                          <p:attrName>ppt_x</p:attrName>
                                        </p:attrNameLst>
                                      </p:cBhvr>
                                      <p:tavLst>
                                        <p:tav tm="0">
                                          <p:val>
                                            <p:strVal val="#ppt_x"/>
                                          </p:val>
                                        </p:tav>
                                        <p:tav tm="100000">
                                          <p:val>
                                            <p:strVal val="#ppt_x"/>
                                          </p:val>
                                        </p:tav>
                                      </p:tavLst>
                                    </p:anim>
                                    <p:anim calcmode="lin" valueType="num">
                                      <p:cBhvr>
                                        <p:cTn id="85" dur="1000" fill="hold"/>
                                        <p:tgtEl>
                                          <p:spTgt spid="5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1000"/>
                                        <p:tgtEl>
                                          <p:spTgt spid="51"/>
                                        </p:tgtEl>
                                      </p:cBhvr>
                                    </p:animEffect>
                                    <p:anim calcmode="lin" valueType="num">
                                      <p:cBhvr>
                                        <p:cTn id="89" dur="1000" fill="hold"/>
                                        <p:tgtEl>
                                          <p:spTgt spid="51"/>
                                        </p:tgtEl>
                                        <p:attrNameLst>
                                          <p:attrName>ppt_x</p:attrName>
                                        </p:attrNameLst>
                                      </p:cBhvr>
                                      <p:tavLst>
                                        <p:tav tm="0">
                                          <p:val>
                                            <p:strVal val="#ppt_x"/>
                                          </p:val>
                                        </p:tav>
                                        <p:tav tm="100000">
                                          <p:val>
                                            <p:strVal val="#ppt_x"/>
                                          </p:val>
                                        </p:tav>
                                      </p:tavLst>
                                    </p:anim>
                                    <p:anim calcmode="lin" valueType="num">
                                      <p:cBhvr>
                                        <p:cTn id="90" dur="1000" fill="hold"/>
                                        <p:tgtEl>
                                          <p:spTgt spid="51"/>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1000"/>
                                        <p:tgtEl>
                                          <p:spTgt spid="2"/>
                                        </p:tgtEl>
                                      </p:cBhvr>
                                    </p:animEffect>
                                    <p:anim calcmode="lin" valueType="num">
                                      <p:cBhvr>
                                        <p:cTn id="94" dur="1000" fill="hold"/>
                                        <p:tgtEl>
                                          <p:spTgt spid="2"/>
                                        </p:tgtEl>
                                        <p:attrNameLst>
                                          <p:attrName>ppt_x</p:attrName>
                                        </p:attrNameLst>
                                      </p:cBhvr>
                                      <p:tavLst>
                                        <p:tav tm="0">
                                          <p:val>
                                            <p:strVal val="#ppt_x"/>
                                          </p:val>
                                        </p:tav>
                                        <p:tav tm="100000">
                                          <p:val>
                                            <p:strVal val="#ppt_x"/>
                                          </p:val>
                                        </p:tav>
                                      </p:tavLst>
                                    </p:anim>
                                    <p:anim calcmode="lin" valueType="num">
                                      <p:cBhvr>
                                        <p:cTn id="95" dur="1000" fill="hold"/>
                                        <p:tgtEl>
                                          <p:spTgt spid="2"/>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fade">
                                      <p:cBhvr>
                                        <p:cTn id="98" dur="1000"/>
                                        <p:tgtEl>
                                          <p:spTgt spid="49"/>
                                        </p:tgtEl>
                                      </p:cBhvr>
                                    </p:animEffect>
                                    <p:anim calcmode="lin" valueType="num">
                                      <p:cBhvr>
                                        <p:cTn id="99" dur="1000" fill="hold"/>
                                        <p:tgtEl>
                                          <p:spTgt spid="49"/>
                                        </p:tgtEl>
                                        <p:attrNameLst>
                                          <p:attrName>ppt_x</p:attrName>
                                        </p:attrNameLst>
                                      </p:cBhvr>
                                      <p:tavLst>
                                        <p:tav tm="0">
                                          <p:val>
                                            <p:strVal val="#ppt_x"/>
                                          </p:val>
                                        </p:tav>
                                        <p:tav tm="100000">
                                          <p:val>
                                            <p:strVal val="#ppt_x"/>
                                          </p:val>
                                        </p:tav>
                                      </p:tavLst>
                                    </p:anim>
                                    <p:anim calcmode="lin" valueType="num">
                                      <p:cBhvr>
                                        <p:cTn id="10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48" grpId="0"/>
      <p:bldP spid="51" grpId="0"/>
      <p:bldP spid="52" grpId="0"/>
      <p:bldP spid="2"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用户订单页面</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订单页面</a:t>
            </a:r>
            <a:endParaRPr lang="zh-CN" b="1" dirty="0">
              <a:solidFill>
                <a:schemeClr val="accent2"/>
              </a:solidFill>
            </a:endParaRPr>
          </a:p>
        </p:txBody>
      </p:sp>
      <p:sp>
        <p:nvSpPr>
          <p:cNvPr id="24" name="TextBox 503"/>
          <p:cNvSpPr txBox="1"/>
          <p:nvPr/>
        </p:nvSpPr>
        <p:spPr>
          <a:xfrm>
            <a:off x="2292350" y="44773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订单</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页面显示按条件查询到的订单，可以对订单进行付款操作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15589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显示用户已下单的订单，可以对其进行付款操作，可以按时间和交易类型查询之前的订单</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58290" y="833120"/>
            <a:ext cx="6028055" cy="3449320"/>
          </a:xfrm>
          <a:prstGeom prst="rect">
            <a:avLst/>
          </a:prstGeom>
        </p:spPr>
      </p:pic>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3962400" y="290122"/>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用户信息修改</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381636" y="833047"/>
            <a:ext cx="121920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用户信息页面</a:t>
            </a:r>
            <a:endParaRPr lang="zh-CN" b="1" dirty="0">
              <a:solidFill>
                <a:schemeClr val="accent2"/>
              </a:solidFill>
            </a:endParaRPr>
          </a:p>
        </p:txBody>
      </p:sp>
      <p:sp>
        <p:nvSpPr>
          <p:cNvPr id="24" name="TextBox 503"/>
          <p:cNvSpPr txBox="1"/>
          <p:nvPr/>
        </p:nvSpPr>
        <p:spPr>
          <a:xfrm>
            <a:off x="2409190" y="4439285"/>
            <a:ext cx="455866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用户信息</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页面可以修改用户自身的信息</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11175" y="1403350"/>
            <a:ext cx="1017905"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用户可以修改自身的信息，其电话、邮箱和地址可以供商家发货使用</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00835" y="833120"/>
            <a:ext cx="6176010" cy="3075305"/>
          </a:xfrm>
          <a:prstGeom prst="rect">
            <a:avLst/>
          </a:prstGeom>
        </p:spPr>
      </p:pic>
      <p:sp>
        <p:nvSpPr>
          <p:cNvPr id="6" name="灯片编号占位符 5"/>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altLang="en-US" b="1" dirty="0" smtClean="0">
                <a:solidFill>
                  <a:schemeClr val="bg1">
                    <a:lumMod val="50000"/>
                  </a:schemeClr>
                </a:solidFill>
              </a:rPr>
              <a:t>忘记密码</a:t>
            </a:r>
            <a:endParaRPr lang="en-US" altLang="zh-CN" b="1" dirty="0">
              <a:solidFill>
                <a:schemeClr val="accent2"/>
              </a:solidFill>
            </a:endParaRPr>
          </a:p>
        </p:txBody>
      </p:sp>
      <p:cxnSp>
        <p:nvCxnSpPr>
          <p:cNvPr id="4" name="直接连接符 3"/>
          <p:cNvCxnSpPr/>
          <p:nvPr/>
        </p:nvCxnSpPr>
        <p:spPr>
          <a:xfrm>
            <a:off x="4227436" y="58938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42"/>
          <p:cNvSpPr txBox="1">
            <a:spLocks noChangeArrowheads="1"/>
          </p:cNvSpPr>
          <p:nvPr/>
        </p:nvSpPr>
        <p:spPr bwMode="auto">
          <a:xfrm>
            <a:off x="554356" y="833047"/>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忘记密码</a:t>
            </a:r>
            <a:endParaRPr lang="zh-CN" b="1" dirty="0">
              <a:solidFill>
                <a:schemeClr val="accent2"/>
              </a:solidFill>
            </a:endParaRPr>
          </a:p>
        </p:txBody>
      </p:sp>
      <p:sp>
        <p:nvSpPr>
          <p:cNvPr id="24" name="TextBox 503"/>
          <p:cNvSpPr txBox="1"/>
          <p:nvPr/>
        </p:nvSpPr>
        <p:spPr>
          <a:xfrm>
            <a:off x="3849370" y="4323715"/>
            <a:ext cx="14458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1050" dirty="0">
                <a:solidFill>
                  <a:schemeClr val="tx1">
                    <a:lumMod val="65000"/>
                    <a:lumOff val="35000"/>
                  </a:schemeClr>
                </a:solidFill>
                <a:latin typeface="微软雅黑" panose="020B0503020204020204" pitchFamily="34" charset="-122"/>
                <a:ea typeface="微软雅黑" panose="020B0503020204020204" pitchFamily="34" charset="-122"/>
              </a:rPr>
              <a:t>找回密码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503"/>
          <p:cNvSpPr txBox="1"/>
          <p:nvPr/>
        </p:nvSpPr>
        <p:spPr>
          <a:xfrm>
            <a:off x="554355" y="1403350"/>
            <a:ext cx="178435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用户可以在登陆页面点击忘记密码，输入用户名，绑定手机号，验证码，验证通过后会发送密码邮件到绑定邮箱号中</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p>
            <a:fld id="{F6649A0B-6E84-4D81-8BB5-3304024CC7D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550160" y="833120"/>
            <a:ext cx="4043045" cy="3322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100"/>
                                        <p:tgtEl>
                                          <p:spTgt spid="24"/>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P spid="2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1"/>
          </a:solidFill>
          <a:ln>
            <a:noFill/>
          </a:ln>
        </p:spPr>
        <p:txBody>
          <a:bodyPr/>
          <a:lstStyle/>
          <a:p>
            <a:endParaRPr lang="zh-CN" altLang="en-US"/>
          </a:p>
        </p:txBody>
      </p:sp>
      <p:sp>
        <p:nvSpPr>
          <p:cNvPr id="4" name="矩形 3"/>
          <p:cNvSpPr/>
          <p:nvPr/>
        </p:nvSpPr>
        <p:spPr>
          <a:xfrm>
            <a:off x="4572560" y="2395796"/>
            <a:ext cx="1497330" cy="101473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管理员登录页面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主页面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管理员信息修改页面</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忘记密码</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635" y="1995805"/>
            <a:ext cx="3773805" cy="398780"/>
          </a:xfrm>
          <a:prstGeom prst="rect">
            <a:avLst/>
          </a:prstGeom>
        </p:spPr>
        <p:txBody>
          <a:bodyPr wrap="square">
            <a:spAutoFit/>
          </a:bodyPr>
          <a:lstStyle/>
          <a:p>
            <a:r>
              <a:rPr lang="zh-CN" altLang="zh-CN" sz="2000" b="1" dirty="0">
                <a:ln w="6350">
                  <a:noFill/>
                </a:ln>
                <a:latin typeface="Impact" panose="020B0806030902050204" pitchFamily="34" charset="0"/>
                <a:ea typeface="微软雅黑" panose="020B0503020204020204" pitchFamily="34" charset="-122"/>
              </a:rPr>
              <a:t>详细设计说明书（</a:t>
            </a:r>
            <a:r>
              <a:rPr lang="en-US" altLang="zh-CN" sz="2000" b="1" dirty="0">
                <a:ln w="6350">
                  <a:noFill/>
                </a:ln>
                <a:latin typeface="Impact" panose="020B0806030902050204" pitchFamily="34" charset="0"/>
                <a:ea typeface="微软雅黑" panose="020B0503020204020204" pitchFamily="34" charset="-122"/>
              </a:rPr>
              <a:t>Console</a:t>
            </a:r>
            <a:r>
              <a:rPr lang="zh-CN" altLang="en-US" sz="2000" b="1" dirty="0">
                <a:ln w="6350">
                  <a:noFill/>
                </a:ln>
                <a:latin typeface="Impact" panose="020B0806030902050204" pitchFamily="34" charset="0"/>
                <a:ea typeface="微软雅黑" panose="020B0503020204020204" pitchFamily="34" charset="-122"/>
              </a:rPr>
              <a:t>）</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1"/>
            <p:cNvSpPr>
              <a:spLocks noEditPoints="1"/>
            </p:cNvSpPr>
            <p:nvPr/>
          </p:nvSpPr>
          <p:spPr bwMode="auto">
            <a:xfrm>
              <a:off x="3140488" y="2278095"/>
              <a:ext cx="462264" cy="58731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7436" y="62811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灯片编号占位符 16"/>
          <p:cNvSpPr>
            <a:spLocks noGrp="1"/>
          </p:cNvSpPr>
          <p:nvPr>
            <p:ph type="sldNum" sz="quarter" idx="12"/>
          </p:nvPr>
        </p:nvSpPr>
        <p:spPr/>
        <p:txBody>
          <a:bodyPr/>
          <a:p>
            <a:fld id="{F6649A0B-6E84-4D81-8BB5-3304024CC7D6}" type="slidenum">
              <a:rPr lang="zh-CN" altLang="en-US" smtClean="0"/>
            </a:fld>
            <a:endParaRPr lang="zh-CN" altLang="en-US"/>
          </a:p>
        </p:txBody>
      </p:sp>
      <p:sp>
        <p:nvSpPr>
          <p:cNvPr id="18" name="Text Box 42"/>
          <p:cNvSpPr txBox="1">
            <a:spLocks noChangeArrowheads="1"/>
          </p:cNvSpPr>
          <p:nvPr/>
        </p:nvSpPr>
        <p:spPr bwMode="auto">
          <a:xfrm>
            <a:off x="3874135" y="32885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管理员登录页面</a:t>
            </a:r>
            <a:endParaRPr lang="zh-CN" b="1" dirty="0">
              <a:solidFill>
                <a:schemeClr val="accent2"/>
              </a:solidFill>
            </a:endParaRPr>
          </a:p>
        </p:txBody>
      </p:sp>
      <p:pic>
        <p:nvPicPr>
          <p:cNvPr id="19" name="图片 18" descr="QQ图片20190417162545"/>
          <p:cNvPicPr>
            <a:picLocks noChangeAspect="1"/>
          </p:cNvPicPr>
          <p:nvPr/>
        </p:nvPicPr>
        <p:blipFill>
          <a:blip r:embed="rId1"/>
          <a:stretch>
            <a:fillRect/>
          </a:stretch>
        </p:blipFill>
        <p:spPr>
          <a:xfrm>
            <a:off x="1180465" y="1018540"/>
            <a:ext cx="6655435" cy="3357245"/>
          </a:xfrm>
          <a:prstGeom prst="rect">
            <a:avLst/>
          </a:prstGeom>
        </p:spPr>
      </p:pic>
      <p:sp>
        <p:nvSpPr>
          <p:cNvPr id="23" name="Text Box 42"/>
          <p:cNvSpPr txBox="1">
            <a:spLocks noChangeArrowheads="1"/>
          </p:cNvSpPr>
          <p:nvPr/>
        </p:nvSpPr>
        <p:spPr bwMode="auto">
          <a:xfrm>
            <a:off x="306705" y="71938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登录页面</a:t>
            </a:r>
            <a:endParaRPr lang="zh-CN" b="1" dirty="0">
              <a:solidFill>
                <a:schemeClr val="accent2"/>
              </a:solidFill>
            </a:endParaRPr>
          </a:p>
        </p:txBody>
      </p:sp>
      <p:sp>
        <p:nvSpPr>
          <p:cNvPr id="24" name="TextBox 503"/>
          <p:cNvSpPr txBox="1"/>
          <p:nvPr/>
        </p:nvSpPr>
        <p:spPr>
          <a:xfrm>
            <a:off x="2952115" y="4525645"/>
            <a:ext cx="323659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登录页面可以跳转到管理控制台</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3" grpId="0" bldLvl="0" animBg="1"/>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pic>
        <p:nvPicPr>
          <p:cNvPr id="51" name="图片 50" descr="主页面1"/>
          <p:cNvPicPr>
            <a:picLocks noChangeAspect="1"/>
          </p:cNvPicPr>
          <p:nvPr/>
        </p:nvPicPr>
        <p:blipFill>
          <a:blip r:embed="rId1"/>
          <a:stretch>
            <a:fillRect/>
          </a:stretch>
        </p:blipFill>
        <p:spPr>
          <a:xfrm>
            <a:off x="1857375" y="811530"/>
            <a:ext cx="6706870" cy="3382010"/>
          </a:xfrm>
          <a:prstGeom prst="rect">
            <a:avLst/>
          </a:prstGeom>
        </p:spPr>
      </p:pic>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1</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3173095"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主页面提供数据可视化功能，可以帮助管理员分析数据</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239776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上方的数据分别为商品访问量，订单数，收入和活跃用户</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图表提供了数据对比功能</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下方是活跃用户列表。</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通过点击左侧的列表，可以跳转至其他主页面。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2</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参数管理功能，可以对系统参数进行管理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在参数管理页面中可以看到所有的系统参数，并可以对参数进行增删改查的操作。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主页面2"/>
          <p:cNvPicPr>
            <a:picLocks noChangeAspect="1"/>
          </p:cNvPicPr>
          <p:nvPr/>
        </p:nvPicPr>
        <p:blipFill>
          <a:blip r:embed="rId1"/>
          <a:stretch>
            <a:fillRect/>
          </a:stretch>
        </p:blipFill>
        <p:spPr>
          <a:xfrm>
            <a:off x="1873885" y="811530"/>
            <a:ext cx="7026910" cy="31984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3</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花卉管理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功能，可以对花卉商品进行管理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在花卉管理页面中可以看到所有的花卉商品，并可以对花卉商品进行增删改查的操作。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主页面3"/>
          <p:cNvPicPr>
            <a:picLocks noChangeAspect="1"/>
          </p:cNvPicPr>
          <p:nvPr/>
        </p:nvPicPr>
        <p:blipFill>
          <a:blip r:embed="rId1"/>
          <a:stretch>
            <a:fillRect/>
          </a:stretch>
        </p:blipFill>
        <p:spPr>
          <a:xfrm>
            <a:off x="1878965" y="811530"/>
            <a:ext cx="6771005" cy="30975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4</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91604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主页面提供花</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类管理功能，可以对花卉所属的种类进行管理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5589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在花类管理页面中可以看到所有被划分了种类的花卉商品，并可以对花卉商品所属的种类进行增删查的操作。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descr="主页面4"/>
          <p:cNvPicPr>
            <a:picLocks noChangeAspect="1"/>
          </p:cNvPicPr>
          <p:nvPr/>
        </p:nvPicPr>
        <p:blipFill>
          <a:blip r:embed="rId1"/>
          <a:stretch>
            <a:fillRect/>
          </a:stretch>
        </p:blipFill>
        <p:spPr>
          <a:xfrm>
            <a:off x="1891030" y="811530"/>
            <a:ext cx="6692265" cy="311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5</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主页面提供种类</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管理功能，可以对花卉种类进行管理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34937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在种类管理页面中可以看到所有的花卉种类，并可以对花卉种类进行增删改查的操作。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descr="主页面5"/>
          <p:cNvPicPr>
            <a:picLocks noChangeAspect="1"/>
          </p:cNvPicPr>
          <p:nvPr/>
        </p:nvPicPr>
        <p:blipFill>
          <a:blip r:embed="rId1"/>
          <a:stretch>
            <a:fillRect/>
          </a:stretch>
        </p:blipFill>
        <p:spPr>
          <a:xfrm>
            <a:off x="1855470" y="811530"/>
            <a:ext cx="6813550" cy="31153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11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4" name="组合 113"/>
          <p:cNvGrpSpPr/>
          <p:nvPr/>
        </p:nvGrpSpPr>
        <p:grpSpPr>
          <a:xfrm>
            <a:off x="2725702" y="1943452"/>
            <a:ext cx="1279612" cy="1282202"/>
            <a:chOff x="2725702" y="1943451"/>
            <a:chExt cx="1279612" cy="1282202"/>
          </a:xfrm>
        </p:grpSpPr>
        <p:sp>
          <p:nvSpPr>
            <p:cNvPr id="115"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116" name="Freeform 13"/>
            <p:cNvSpPr>
              <a:spLocks noEditPoints="1"/>
            </p:cNvSpPr>
            <p:nvPr/>
          </p:nvSpPr>
          <p:spPr bwMode="auto">
            <a:xfrm>
              <a:off x="3031287" y="2283524"/>
              <a:ext cx="668442" cy="555120"/>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17" name="矩形 116"/>
          <p:cNvSpPr/>
          <p:nvPr/>
        </p:nvSpPr>
        <p:spPr>
          <a:xfrm>
            <a:off x="4572558" y="2275560"/>
            <a:ext cx="862330"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需求分析</a:t>
            </a:r>
            <a:endParaRPr lang="zh-CN" altLang="en-US" sz="1000" dirty="0">
              <a:ln w="6350">
                <a:noFill/>
              </a:ln>
              <a:solidFill>
                <a:schemeClr val="bg1">
                  <a:lumMod val="50000"/>
                </a:schemeClr>
              </a:solidFill>
              <a:latin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技术选型</a:t>
            </a:r>
            <a:endParaRPr lang="zh-CN" altLang="en-US" sz="1000" dirty="0">
              <a:ln w="6350">
                <a:noFill/>
              </a:ln>
              <a:solidFill>
                <a:schemeClr val="bg1">
                  <a:lumMod val="50000"/>
                </a:schemeClr>
              </a:solidFill>
              <a:latin typeface="+mn-ea"/>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mn-ea"/>
              </a:rPr>
              <a:t>实现模块</a:t>
            </a:r>
            <a:endParaRPr lang="zh-CN" altLang="en-US" sz="1000" dirty="0">
              <a:ln w="6350">
                <a:noFill/>
              </a:ln>
              <a:solidFill>
                <a:schemeClr val="bg1">
                  <a:lumMod val="50000"/>
                </a:schemeClr>
              </a:solidFill>
              <a:latin typeface="+mn-ea"/>
            </a:endParaRPr>
          </a:p>
        </p:txBody>
      </p:sp>
      <p:sp>
        <p:nvSpPr>
          <p:cNvPr id="118" name="矩形 117"/>
          <p:cNvSpPr/>
          <p:nvPr/>
        </p:nvSpPr>
        <p:spPr>
          <a:xfrm>
            <a:off x="4572558" y="1875449"/>
            <a:ext cx="719708" cy="398780"/>
          </a:xfrm>
          <a:prstGeom prst="rect">
            <a:avLst/>
          </a:prstGeom>
        </p:spPr>
        <p:txBody>
          <a:bodyPr wrap="square">
            <a:spAutoFit/>
          </a:bodyPr>
          <a:lstStyle/>
          <a:p>
            <a:r>
              <a:rPr lang="zh-CN" altLang="en-US" sz="2000" b="1" dirty="0">
                <a:ln w="6350">
                  <a:noFill/>
                </a:ln>
                <a:latin typeface="+mn-ea"/>
              </a:rPr>
              <a:t>摘要</a:t>
            </a:r>
            <a:endParaRPr lang="zh-CN" altLang="en-US" sz="2000" b="1" dirty="0">
              <a:ln w="6350">
                <a:noFill/>
              </a:ln>
              <a:latin typeface="+mn-ea"/>
            </a:endParaRPr>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arn(inVertical)">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 calcmode="lin" valueType="num">
                                      <p:cBhvr additive="base">
                                        <p:cTn id="12" dur="500" fill="hold"/>
                                        <p:tgtEl>
                                          <p:spTgt spid="113"/>
                                        </p:tgtEl>
                                        <p:attrNameLst>
                                          <p:attrName>ppt_x</p:attrName>
                                        </p:attrNameLst>
                                      </p:cBhvr>
                                      <p:tavLst>
                                        <p:tav tm="0">
                                          <p:val>
                                            <p:strVal val="0-#ppt_w/2"/>
                                          </p:val>
                                        </p:tav>
                                        <p:tav tm="100000">
                                          <p:val>
                                            <p:strVal val="#ppt_x"/>
                                          </p:val>
                                        </p:tav>
                                      </p:tavLst>
                                    </p:anim>
                                    <p:anim calcmode="lin" valueType="num">
                                      <p:cBhvr additive="base">
                                        <p:cTn id="1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4"/>
                                        </p:tgtEl>
                                        <p:attrNameLst>
                                          <p:attrName>style.visibility</p:attrName>
                                        </p:attrNameLst>
                                      </p:cBhvr>
                                      <p:to>
                                        <p:strVal val="visible"/>
                                      </p:to>
                                    </p:set>
                                    <p:anim calcmode="lin" valueType="num">
                                      <p:cBhvr>
                                        <p:cTn id="18" dur="500" fill="hold"/>
                                        <p:tgtEl>
                                          <p:spTgt spid="114"/>
                                        </p:tgtEl>
                                        <p:attrNameLst>
                                          <p:attrName>ppt_w</p:attrName>
                                        </p:attrNameLst>
                                      </p:cBhvr>
                                      <p:tavLst>
                                        <p:tav tm="0">
                                          <p:val>
                                            <p:fltVal val="0"/>
                                          </p:val>
                                        </p:tav>
                                        <p:tav tm="100000">
                                          <p:val>
                                            <p:strVal val="#ppt_w"/>
                                          </p:val>
                                        </p:tav>
                                      </p:tavLst>
                                    </p:anim>
                                    <p:anim calcmode="lin" valueType="num">
                                      <p:cBhvr>
                                        <p:cTn id="19" dur="500" fill="hold"/>
                                        <p:tgtEl>
                                          <p:spTgt spid="114"/>
                                        </p:tgtEl>
                                        <p:attrNameLst>
                                          <p:attrName>ppt_h</p:attrName>
                                        </p:attrNameLst>
                                      </p:cBhvr>
                                      <p:tavLst>
                                        <p:tav tm="0">
                                          <p:val>
                                            <p:fltVal val="0"/>
                                          </p:val>
                                        </p:tav>
                                        <p:tav tm="100000">
                                          <p:val>
                                            <p:strVal val="#ppt_h"/>
                                          </p:val>
                                        </p:tav>
                                      </p:tavLst>
                                    </p:anim>
                                    <p:animEffect transition="in" filter="fade">
                                      <p:cBhvr>
                                        <p:cTn id="20" dur="500"/>
                                        <p:tgtEl>
                                          <p:spTgt spid="11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1000"/>
                                        <p:tgtEl>
                                          <p:spTgt spid="118"/>
                                        </p:tgtEl>
                                      </p:cBhvr>
                                    </p:animEffect>
                                    <p:anim calcmode="lin" valueType="num">
                                      <p:cBhvr>
                                        <p:cTn id="26" dur="1000" fill="hold"/>
                                        <p:tgtEl>
                                          <p:spTgt spid="118"/>
                                        </p:tgtEl>
                                        <p:attrNameLst>
                                          <p:attrName>ppt_x</p:attrName>
                                        </p:attrNameLst>
                                      </p:cBhvr>
                                      <p:tavLst>
                                        <p:tav tm="0">
                                          <p:val>
                                            <p:strVal val="#ppt_x"/>
                                          </p:val>
                                        </p:tav>
                                        <p:tav tm="100000">
                                          <p:val>
                                            <p:strVal val="#ppt_x"/>
                                          </p:val>
                                        </p:tav>
                                      </p:tavLst>
                                    </p:anim>
                                    <p:anim calcmode="lin" valueType="num">
                                      <p:cBhvr>
                                        <p:cTn id="27" dur="1000" fill="hold"/>
                                        <p:tgtEl>
                                          <p:spTgt spid="11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fade">
                                      <p:cBhvr>
                                        <p:cTn id="30" dur="1000"/>
                                        <p:tgtEl>
                                          <p:spTgt spid="117"/>
                                        </p:tgtEl>
                                      </p:cBhvr>
                                    </p:animEffect>
                                    <p:anim calcmode="lin" valueType="num">
                                      <p:cBhvr>
                                        <p:cTn id="31" dur="1000" fill="hold"/>
                                        <p:tgtEl>
                                          <p:spTgt spid="117"/>
                                        </p:tgtEl>
                                        <p:attrNameLst>
                                          <p:attrName>ppt_x</p:attrName>
                                        </p:attrNameLst>
                                      </p:cBhvr>
                                      <p:tavLst>
                                        <p:tav tm="0">
                                          <p:val>
                                            <p:strVal val="#ppt_x"/>
                                          </p:val>
                                        </p:tav>
                                        <p:tav tm="100000">
                                          <p:val>
                                            <p:strVal val="#ppt_x"/>
                                          </p:val>
                                        </p:tav>
                                      </p:tavLst>
                                    </p:anim>
                                    <p:anim calcmode="lin" valueType="num">
                                      <p:cBhvr>
                                        <p:cTn id="32"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7" grpId="0"/>
      <p:bldP spid="1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6</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主页面提供订单管理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功能，可以对用户订单进行管理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在订单管理页面中，管理员可以对所有用户下的所有订单进行各种操作。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34820" y="811530"/>
            <a:ext cx="6664325" cy="31445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7</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主页面提供用户管理</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功能，可以对用户账号进行管理</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1139825"/>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在用户管理页面中，管理员可以对所有用户的账号进行停用和恢复等操作。</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772920" y="811530"/>
            <a:ext cx="6742430" cy="31121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220845" y="336477"/>
            <a:ext cx="70104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主页面</a:t>
            </a:r>
            <a:endParaRPr lang="zh-CN" b="1" dirty="0">
              <a:solidFill>
                <a:schemeClr val="accent2"/>
              </a:solidFill>
            </a:endParaRPr>
          </a:p>
        </p:txBody>
      </p:sp>
      <p:sp>
        <p:nvSpPr>
          <p:cNvPr id="53" name="Text Box 42"/>
          <p:cNvSpPr txBox="1">
            <a:spLocks noChangeArrowheads="1"/>
          </p:cNvSpPr>
          <p:nvPr/>
        </p:nvSpPr>
        <p:spPr bwMode="auto">
          <a:xfrm>
            <a:off x="609283" y="811457"/>
            <a:ext cx="960755"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首页（</a:t>
            </a:r>
            <a:r>
              <a:rPr lang="en-US" altLang="zh-CN" b="1" dirty="0" smtClean="0">
                <a:solidFill>
                  <a:schemeClr val="bg1">
                    <a:lumMod val="50000"/>
                  </a:schemeClr>
                </a:solidFill>
              </a:rPr>
              <a:t>8</a:t>
            </a:r>
            <a:r>
              <a:rPr lang="zh-CN" b="1" dirty="0" smtClean="0">
                <a:solidFill>
                  <a:schemeClr val="bg1">
                    <a:lumMod val="50000"/>
                  </a:schemeClr>
                </a:solidFill>
              </a:rPr>
              <a:t>）</a:t>
            </a:r>
            <a:endParaRPr lang="zh-CN" b="1" dirty="0">
              <a:solidFill>
                <a:schemeClr val="accent2"/>
              </a:solidFill>
            </a:endParaRPr>
          </a:p>
        </p:txBody>
      </p:sp>
      <p:sp>
        <p:nvSpPr>
          <p:cNvPr id="54" name="TextBox 503"/>
          <p:cNvSpPr txBox="1"/>
          <p:nvPr/>
        </p:nvSpPr>
        <p:spPr>
          <a:xfrm>
            <a:off x="2953385" y="4471035"/>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主页面提供邮件服务</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，可以向用户发送邮件</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235710"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在邮件服务页面中，管理员可以向指定邮箱发送邮件。</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46250" y="811530"/>
            <a:ext cx="6806565" cy="30391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875405" y="33647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管理员信息修改</a:t>
            </a:r>
            <a:endParaRPr lang="zh-CN" b="1" dirty="0">
              <a:solidFill>
                <a:schemeClr val="accent2"/>
              </a:solidFill>
            </a:endParaRPr>
          </a:p>
        </p:txBody>
      </p:sp>
      <p:sp>
        <p:nvSpPr>
          <p:cNvPr id="53" name="Text Box 42"/>
          <p:cNvSpPr txBox="1">
            <a:spLocks noChangeArrowheads="1"/>
          </p:cNvSpPr>
          <p:nvPr/>
        </p:nvSpPr>
        <p:spPr bwMode="auto">
          <a:xfrm>
            <a:off x="424815" y="811530"/>
            <a:ext cx="175387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buFont typeface="Arial" panose="020B0604020202020204" pitchFamily="34" charset="0"/>
              <a:buNone/>
            </a:pPr>
            <a:r>
              <a:rPr lang="zh-CN" b="1" dirty="0" smtClean="0">
                <a:solidFill>
                  <a:schemeClr val="bg1">
                    <a:lumMod val="50000"/>
                  </a:schemeClr>
                </a:solidFill>
              </a:rPr>
              <a:t>管理员信息修改页面</a:t>
            </a:r>
            <a:endParaRPr lang="zh-CN" b="1" dirty="0">
              <a:solidFill>
                <a:schemeClr val="accent2"/>
              </a:solidFill>
            </a:endParaRPr>
          </a:p>
        </p:txBody>
      </p:sp>
      <p:sp>
        <p:nvSpPr>
          <p:cNvPr id="54" name="TextBox 503"/>
          <p:cNvSpPr txBox="1"/>
          <p:nvPr/>
        </p:nvSpPr>
        <p:spPr>
          <a:xfrm>
            <a:off x="2946400"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管理员信息修改页面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668780" cy="92964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在管理员信息修改页面中，管理员可以修改自己的管理员帐号的相关信息。</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235835" y="811530"/>
            <a:ext cx="2959735" cy="36671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31881" y="635736"/>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灯片编号占位符 49"/>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3875405" y="336477"/>
            <a:ext cx="139192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管理员密码修改</a:t>
            </a:r>
            <a:endParaRPr lang="zh-CN" b="1" dirty="0">
              <a:solidFill>
                <a:schemeClr val="accent2"/>
              </a:solidFill>
            </a:endParaRPr>
          </a:p>
        </p:txBody>
      </p:sp>
      <p:sp>
        <p:nvSpPr>
          <p:cNvPr id="53" name="Text Box 42"/>
          <p:cNvSpPr txBox="1">
            <a:spLocks noChangeArrowheads="1"/>
          </p:cNvSpPr>
          <p:nvPr/>
        </p:nvSpPr>
        <p:spPr bwMode="auto">
          <a:xfrm>
            <a:off x="424815" y="811530"/>
            <a:ext cx="175387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buFont typeface="Arial" panose="020B0604020202020204" pitchFamily="34" charset="0"/>
              <a:buNone/>
            </a:pPr>
            <a:r>
              <a:rPr lang="zh-CN" b="1" dirty="0" smtClean="0">
                <a:solidFill>
                  <a:schemeClr val="bg1">
                    <a:lumMod val="50000"/>
                  </a:schemeClr>
                </a:solidFill>
              </a:rPr>
              <a:t>管理员密码修改页面</a:t>
            </a:r>
            <a:endParaRPr lang="zh-CN" b="1" dirty="0">
              <a:solidFill>
                <a:schemeClr val="accent2"/>
              </a:solidFill>
            </a:endParaRPr>
          </a:p>
        </p:txBody>
      </p:sp>
      <p:sp>
        <p:nvSpPr>
          <p:cNvPr id="54" name="TextBox 503"/>
          <p:cNvSpPr txBox="1"/>
          <p:nvPr/>
        </p:nvSpPr>
        <p:spPr>
          <a:xfrm>
            <a:off x="2946400" y="4466590"/>
            <a:ext cx="3717925" cy="3009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管理员密码修改页面</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503"/>
          <p:cNvSpPr txBox="1"/>
          <p:nvPr/>
        </p:nvSpPr>
        <p:spPr>
          <a:xfrm>
            <a:off x="510540" y="1365250"/>
            <a:ext cx="1668780" cy="720090"/>
          </a:xfrm>
          <a:prstGeom prst="rect">
            <a:avLst/>
          </a:prstGeom>
          <a:noFill/>
        </p:spPr>
        <p:txBody>
          <a:bodyPr wrap="square" rtlCol="0">
            <a:spAutoFit/>
          </a:bodyPr>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在管理员密码修改页面中，管理员可以修改自己的管理员帐号的密码。</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78685" y="811530"/>
            <a:ext cx="4485640" cy="36626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000"/>
                                  </p:stCondLst>
                                  <p:iterate type="lt">
                                    <p:tmPct val="10000"/>
                                  </p:iterate>
                                  <p:childTnLst>
                                    <p:set>
                                      <p:cBhvr>
                                        <p:cTn id="22" dur="1" fill="hold">
                                          <p:stCondLst>
                                            <p:cond delay="0"/>
                                          </p:stCondLst>
                                        </p:cTn>
                                        <p:tgtEl>
                                          <p:spTgt spid="54"/>
                                        </p:tgtEl>
                                        <p:attrNameLst>
                                          <p:attrName>style.visibility</p:attrName>
                                        </p:attrNameLst>
                                      </p:cBhvr>
                                      <p:to>
                                        <p:strVal val="visible"/>
                                      </p:to>
                                    </p:set>
                                    <p:animEffect transition="in" filter="fade">
                                      <p:cBhvr>
                                        <p:cTn id="23" dur="100"/>
                                        <p:tgtEl>
                                          <p:spTgt spid="54"/>
                                        </p:tgtEl>
                                      </p:cBhvr>
                                    </p:animEffect>
                                  </p:childTnLst>
                                </p:cTn>
                              </p:par>
                              <p:par>
                                <p:cTn id="24" presetID="10" presetClass="entr" presetSubtype="0" fill="hold" grpId="0" nodeType="withEffect">
                                  <p:stCondLst>
                                    <p:cond delay="1000"/>
                                  </p:stCondLst>
                                  <p:iterate type="lt">
                                    <p:tmPct val="10000"/>
                                  </p:iterate>
                                  <p:childTnLst>
                                    <p:set>
                                      <p:cBhvr>
                                        <p:cTn id="25" dur="1" fill="hold">
                                          <p:stCondLst>
                                            <p:cond delay="0"/>
                                          </p:stCondLst>
                                        </p:cTn>
                                        <p:tgtEl>
                                          <p:spTgt spid="55"/>
                                        </p:tgtEl>
                                        <p:attrNameLst>
                                          <p:attrName>style.visibility</p:attrName>
                                        </p:attrNameLst>
                                      </p:cBhvr>
                                      <p:to>
                                        <p:strVal val="visible"/>
                                      </p:to>
                                    </p:set>
                                    <p:animEffect transition="in" filter="fade">
                                      <p:cBhvr>
                                        <p:cTn id="26"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3" grpId="0" bldLvl="0" animBg="1"/>
      <p:bldP spid="54" grpId="0"/>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2"/>
          </a:solidFill>
          <a:ln>
            <a:noFill/>
          </a:ln>
        </p:spPr>
        <p:txBody>
          <a:bodyPr/>
          <a:lstStyle/>
          <a:p>
            <a:endParaRPr lang="zh-CN" altLang="en-US"/>
          </a:p>
        </p:txBody>
      </p:sp>
      <p:sp>
        <p:nvSpPr>
          <p:cNvPr id="4" name="矩形 3"/>
          <p:cNvSpPr/>
          <p:nvPr/>
        </p:nvSpPr>
        <p:spPr>
          <a:xfrm>
            <a:off x="4572560" y="2290447"/>
            <a:ext cx="998991" cy="1015663"/>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问题评估</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相关对策</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研究总结</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成绩与思考</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890337"/>
            <a:ext cx="2951770" cy="40011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相关建议与论文总结</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9"/>
            <p:cNvSpPr>
              <a:spLocks noEditPoints="1"/>
            </p:cNvSpPr>
            <p:nvPr/>
          </p:nvSpPr>
          <p:spPr bwMode="auto">
            <a:xfrm>
              <a:off x="3092898" y="2389605"/>
              <a:ext cx="557090" cy="3629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FF910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10"/>
          <p:cNvGrpSpPr/>
          <p:nvPr/>
        </p:nvGrpSpPr>
        <p:grpSpPr bwMode="auto">
          <a:xfrm>
            <a:off x="3306121" y="1287119"/>
            <a:ext cx="1080419" cy="1796709"/>
            <a:chOff x="0" y="0"/>
            <a:chExt cx="1081794" cy="1800000"/>
          </a:xfrm>
          <a:solidFill>
            <a:srgbClr val="5B9BD5"/>
          </a:solidFill>
        </p:grpSpPr>
        <p:sp>
          <p:nvSpPr>
            <p:cNvPr id="6" name="矩形 38"/>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7" name="矩形 39"/>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8" name="矩形 40"/>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9" name="Group 14"/>
          <p:cNvGrpSpPr/>
          <p:nvPr/>
        </p:nvGrpSpPr>
        <p:grpSpPr bwMode="auto">
          <a:xfrm flipH="1">
            <a:off x="4923582" y="1287119"/>
            <a:ext cx="1080419" cy="1796709"/>
            <a:chOff x="0" y="0"/>
            <a:chExt cx="1081794" cy="1800000"/>
          </a:xfrm>
          <a:solidFill>
            <a:srgbClr val="5B9BD5"/>
          </a:solidFill>
        </p:grpSpPr>
        <p:sp>
          <p:nvSpPr>
            <p:cNvPr id="10" name="矩形 43"/>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1" name="矩形 44"/>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2" name="矩形 45"/>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13" name="Group 18"/>
          <p:cNvGrpSpPr/>
          <p:nvPr/>
        </p:nvGrpSpPr>
        <p:grpSpPr bwMode="auto">
          <a:xfrm>
            <a:off x="888688" y="1540670"/>
            <a:ext cx="2355941" cy="1004204"/>
            <a:chOff x="0" y="0"/>
            <a:chExt cx="2361131" cy="1006401"/>
          </a:xfrm>
        </p:grpSpPr>
        <p:grpSp>
          <p:nvGrpSpPr>
            <p:cNvPr id="14" name="Group 19"/>
            <p:cNvGrpSpPr/>
            <p:nvPr/>
          </p:nvGrpSpPr>
          <p:grpSpPr bwMode="auto">
            <a:xfrm>
              <a:off x="1899403" y="0"/>
              <a:ext cx="360314" cy="360356"/>
              <a:chOff x="-510" y="0"/>
              <a:chExt cx="360314" cy="360356"/>
            </a:xfrm>
          </p:grpSpPr>
          <p:sp>
            <p:nvSpPr>
              <p:cNvPr id="16" name="矩形 56"/>
              <p:cNvSpPr>
                <a:spLocks noChangeArrowheads="1"/>
              </p:cNvSpPr>
              <p:nvPr/>
            </p:nvSpPr>
            <p:spPr bwMode="auto">
              <a:xfrm>
                <a:off x="-510" y="0"/>
                <a:ext cx="360314" cy="360356"/>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7" name="文本框 57"/>
              <p:cNvSpPr>
                <a:spLocks noChangeArrowheads="1"/>
              </p:cNvSpPr>
              <p:nvPr/>
            </p:nvSpPr>
            <p:spPr bwMode="auto">
              <a:xfrm>
                <a:off x="53599" y="0"/>
                <a:ext cx="287891" cy="33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1</a:t>
                </a:r>
                <a:endParaRPr lang="zh-CN" altLang="en-US" sz="1595" dirty="0">
                  <a:solidFill>
                    <a:schemeClr val="bg1"/>
                  </a:solidFill>
                  <a:latin typeface="+mn-ea"/>
                  <a:cs typeface="+mn-ea"/>
                  <a:sym typeface="微软雅黑" panose="020B0503020204020204" pitchFamily="34" charset="-122"/>
                </a:endParaRPr>
              </a:p>
            </p:txBody>
          </p:sp>
        </p:grpSp>
        <p:sp>
          <p:nvSpPr>
            <p:cNvPr id="15" name="矩形 59"/>
            <p:cNvSpPr>
              <a:spLocks noChangeArrowheads="1"/>
            </p:cNvSpPr>
            <p:nvPr/>
          </p:nvSpPr>
          <p:spPr bwMode="auto">
            <a:xfrm>
              <a:off x="0" y="375103"/>
              <a:ext cx="2361131" cy="63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rPr>
                <a:t>功能上还有一定</a:t>
              </a:r>
              <a:r>
                <a:rPr lang="zh-CN" altLang="en-US" sz="900" kern="3000" spc="23" dirty="0">
                  <a:solidFill>
                    <a:schemeClr val="tx1">
                      <a:lumMod val="50000"/>
                      <a:lumOff val="50000"/>
                    </a:schemeClr>
                  </a:solidFill>
                  <a:latin typeface="+mj-ea"/>
                  <a:ea typeface="+mj-ea"/>
                </a:rPr>
                <a:t>的缺失。主要体现在用户填写收货地址时只能同时填写一种，这会造成一定的不便。</a:t>
              </a:r>
              <a:endParaRPr lang="zh-CN" altLang="zh-CN" sz="900" kern="3000" spc="23" dirty="0">
                <a:solidFill>
                  <a:schemeClr val="tx1">
                    <a:lumMod val="50000"/>
                    <a:lumOff val="50000"/>
                  </a:schemeClr>
                </a:solidFill>
                <a:latin typeface="+mj-ea"/>
                <a:ea typeface="+mj-ea"/>
              </a:endParaRPr>
            </a:p>
          </p:txBody>
        </p:sp>
      </p:grpSp>
      <p:grpSp>
        <p:nvGrpSpPr>
          <p:cNvPr id="18" name="Group 23"/>
          <p:cNvGrpSpPr/>
          <p:nvPr/>
        </p:nvGrpSpPr>
        <p:grpSpPr bwMode="auto">
          <a:xfrm flipV="1">
            <a:off x="3312458" y="2675051"/>
            <a:ext cx="1080419" cy="1796709"/>
            <a:chOff x="0" y="0"/>
            <a:chExt cx="1081794" cy="1800000"/>
          </a:xfrm>
          <a:solidFill>
            <a:srgbClr val="5B9BD5"/>
          </a:solidFill>
        </p:grpSpPr>
        <p:sp>
          <p:nvSpPr>
            <p:cNvPr id="19" name="矩形 61"/>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0" name="矩形 62"/>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1" name="矩形 63"/>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2" name="Group 27"/>
          <p:cNvGrpSpPr/>
          <p:nvPr/>
        </p:nvGrpSpPr>
        <p:grpSpPr bwMode="auto">
          <a:xfrm flipH="1" flipV="1">
            <a:off x="4929919" y="2675051"/>
            <a:ext cx="1080419" cy="1796709"/>
            <a:chOff x="0" y="0"/>
            <a:chExt cx="1081794" cy="1800000"/>
          </a:xfrm>
          <a:solidFill>
            <a:srgbClr val="5B9BD5"/>
          </a:solidFill>
        </p:grpSpPr>
        <p:sp>
          <p:nvSpPr>
            <p:cNvPr id="23" name="矩形 65"/>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4" name="矩形 66"/>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5" name="矩形 67"/>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6" name="Group 31"/>
          <p:cNvGrpSpPr/>
          <p:nvPr/>
        </p:nvGrpSpPr>
        <p:grpSpPr bwMode="auto">
          <a:xfrm>
            <a:off x="3754445" y="1989008"/>
            <a:ext cx="1796475" cy="1796709"/>
            <a:chOff x="0" y="0"/>
            <a:chExt cx="1800000" cy="1800000"/>
          </a:xfrm>
          <a:solidFill>
            <a:srgbClr val="3CBDDA"/>
          </a:solidFill>
        </p:grpSpPr>
        <p:sp>
          <p:nvSpPr>
            <p:cNvPr id="27" name="椭圆 69"/>
            <p:cNvSpPr>
              <a:spLocks noChangeArrowheads="1"/>
            </p:cNvSpPr>
            <p:nvPr/>
          </p:nvSpPr>
          <p:spPr bwMode="auto">
            <a:xfrm>
              <a:off x="0" y="0"/>
              <a:ext cx="1800000" cy="1800000"/>
            </a:xfrm>
            <a:prstGeom prst="ellipse">
              <a:avLst/>
            </a:prstGeom>
            <a:solidFill>
              <a:srgbClr val="ED7D31"/>
            </a:solidFill>
            <a:ln w="9525">
              <a:noFill/>
              <a:round/>
            </a:ln>
          </p:spPr>
          <p:txBody>
            <a:bodyPr anchor="ctr"/>
            <a:lstStyle/>
            <a:p>
              <a:pPr algn="ctr">
                <a:defRPr/>
              </a:pPr>
              <a:endParaRPr lang="zh-CN" altLang="zh-CN" sz="1725">
                <a:latin typeface="+mn-ea"/>
                <a:cs typeface="+mn-ea"/>
                <a:sym typeface="微软雅黑" panose="020B0503020204020204" pitchFamily="34" charset="-122"/>
              </a:endParaRPr>
            </a:p>
          </p:txBody>
        </p:sp>
        <p:sp>
          <p:nvSpPr>
            <p:cNvPr id="28" name="文本框 70"/>
            <p:cNvSpPr>
              <a:spLocks noChangeArrowheads="1"/>
            </p:cNvSpPr>
            <p:nvPr/>
          </p:nvSpPr>
          <p:spPr bwMode="auto">
            <a:xfrm>
              <a:off x="388268" y="583811"/>
              <a:ext cx="1023465" cy="7385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sz="2100" dirty="0">
                  <a:solidFill>
                    <a:schemeClr val="bg1"/>
                  </a:solidFill>
                  <a:latin typeface="+mn-ea"/>
                  <a:cs typeface="+mn-ea"/>
                  <a:sym typeface="微软雅黑" panose="020B0503020204020204" pitchFamily="34" charset="-122"/>
                </a:rPr>
                <a:t>问题 评估</a:t>
              </a:r>
              <a:endParaRPr lang="zh-CN" sz="2100" dirty="0">
                <a:solidFill>
                  <a:schemeClr val="bg1"/>
                </a:solidFill>
                <a:latin typeface="+mn-ea"/>
                <a:cs typeface="+mn-ea"/>
                <a:sym typeface="微软雅黑" panose="020B0503020204020204" pitchFamily="34" charset="-122"/>
              </a:endParaRPr>
            </a:p>
          </p:txBody>
        </p:sp>
      </p:grpSp>
      <p:grpSp>
        <p:nvGrpSpPr>
          <p:cNvPr id="29" name="Group 34"/>
          <p:cNvGrpSpPr/>
          <p:nvPr/>
        </p:nvGrpSpPr>
        <p:grpSpPr bwMode="auto">
          <a:xfrm>
            <a:off x="899401" y="3149206"/>
            <a:ext cx="2355940" cy="1004198"/>
            <a:chOff x="0" y="0"/>
            <a:chExt cx="2361131" cy="1006413"/>
          </a:xfrm>
        </p:grpSpPr>
        <p:grpSp>
          <p:nvGrpSpPr>
            <p:cNvPr id="30" name="Group 35"/>
            <p:cNvGrpSpPr/>
            <p:nvPr/>
          </p:nvGrpSpPr>
          <p:grpSpPr bwMode="auto">
            <a:xfrm>
              <a:off x="1899404" y="0"/>
              <a:ext cx="360315" cy="360363"/>
              <a:chOff x="-509" y="0"/>
              <a:chExt cx="360315" cy="360363"/>
            </a:xfrm>
          </p:grpSpPr>
          <p:sp>
            <p:nvSpPr>
              <p:cNvPr id="32" name="矩形 75"/>
              <p:cNvSpPr>
                <a:spLocks noChangeArrowheads="1"/>
              </p:cNvSpPr>
              <p:nvPr/>
            </p:nvSpPr>
            <p:spPr bwMode="auto">
              <a:xfrm>
                <a:off x="-509" y="0"/>
                <a:ext cx="360315" cy="360363"/>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3" name="文本框 76"/>
              <p:cNvSpPr>
                <a:spLocks noChangeArrowheads="1"/>
              </p:cNvSpPr>
              <p:nvPr/>
            </p:nvSpPr>
            <p:spPr bwMode="auto">
              <a:xfrm>
                <a:off x="53598" y="0"/>
                <a:ext cx="287891" cy="338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3</a:t>
                </a:r>
                <a:endParaRPr lang="zh-CN" altLang="en-US" sz="1595" dirty="0">
                  <a:solidFill>
                    <a:schemeClr val="bg1"/>
                  </a:solidFill>
                  <a:latin typeface="+mn-ea"/>
                  <a:cs typeface="+mn-ea"/>
                  <a:sym typeface="微软雅黑" panose="020B0503020204020204" pitchFamily="34" charset="-122"/>
                </a:endParaRPr>
              </a:p>
            </p:txBody>
          </p:sp>
        </p:grpSp>
        <p:sp>
          <p:nvSpPr>
            <p:cNvPr id="31" name="矩形 74"/>
            <p:cNvSpPr>
              <a:spLocks noChangeArrowheads="1"/>
            </p:cNvSpPr>
            <p:nvPr/>
          </p:nvSpPr>
          <p:spPr bwMode="auto">
            <a:xfrm>
              <a:off x="0" y="375103"/>
              <a:ext cx="2361131" cy="63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sym typeface="+mn-ea"/>
                </a:rPr>
                <a:t>搜索页面还不够完善</a:t>
              </a:r>
              <a:r>
                <a:rPr lang="zh-CN" altLang="en-US" sz="900" kern="3000" spc="23" dirty="0">
                  <a:solidFill>
                    <a:schemeClr val="tx1">
                      <a:lumMod val="50000"/>
                      <a:lumOff val="50000"/>
                    </a:schemeClr>
                  </a:solidFill>
                  <a:latin typeface="+mj-ea"/>
                  <a:ea typeface="+mj-ea"/>
                  <a:sym typeface="+mn-ea"/>
                </a:rPr>
                <a:t>。主要体现在搜索页面没有进行分页处理，这会在浏览时带来负面的影响。</a:t>
              </a:r>
              <a:endParaRPr lang="zh-CN" altLang="zh-CN" sz="900" kern="3000" spc="23" dirty="0">
                <a:solidFill>
                  <a:schemeClr val="tx1">
                    <a:lumMod val="50000"/>
                    <a:lumOff val="50000"/>
                  </a:schemeClr>
                </a:solidFill>
                <a:latin typeface="+mj-ea"/>
                <a:ea typeface="+mj-ea"/>
              </a:endParaRPr>
            </a:p>
          </p:txBody>
        </p:sp>
      </p:grpSp>
      <p:grpSp>
        <p:nvGrpSpPr>
          <p:cNvPr id="34" name="Group 39"/>
          <p:cNvGrpSpPr/>
          <p:nvPr/>
        </p:nvGrpSpPr>
        <p:grpSpPr bwMode="auto">
          <a:xfrm>
            <a:off x="6070803" y="1556148"/>
            <a:ext cx="2355940" cy="1183654"/>
            <a:chOff x="0" y="0"/>
            <a:chExt cx="2361131" cy="1185040"/>
          </a:xfrm>
        </p:grpSpPr>
        <p:grpSp>
          <p:nvGrpSpPr>
            <p:cNvPr id="35" name="Group 40"/>
            <p:cNvGrpSpPr/>
            <p:nvPr/>
          </p:nvGrpSpPr>
          <p:grpSpPr bwMode="auto">
            <a:xfrm>
              <a:off x="100220" y="0"/>
              <a:ext cx="359122" cy="359989"/>
              <a:chOff x="532" y="0"/>
              <a:chExt cx="359122" cy="359989"/>
            </a:xfrm>
          </p:grpSpPr>
          <p:sp>
            <p:nvSpPr>
              <p:cNvPr id="37" name="矩形 80"/>
              <p:cNvSpPr>
                <a:spLocks noChangeArrowheads="1"/>
              </p:cNvSpPr>
              <p:nvPr/>
            </p:nvSpPr>
            <p:spPr bwMode="auto">
              <a:xfrm>
                <a:off x="532" y="0"/>
                <a:ext cx="359122" cy="359989"/>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8" name="文本框 81"/>
              <p:cNvSpPr>
                <a:spLocks noChangeArrowheads="1"/>
              </p:cNvSpPr>
              <p:nvPr/>
            </p:nvSpPr>
            <p:spPr bwMode="auto">
              <a:xfrm>
                <a:off x="36146" y="0"/>
                <a:ext cx="287891" cy="33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2</a:t>
                </a:r>
                <a:endParaRPr lang="zh-CN" altLang="en-US" sz="1595" dirty="0">
                  <a:solidFill>
                    <a:schemeClr val="bg1"/>
                  </a:solidFill>
                  <a:latin typeface="+mn-ea"/>
                  <a:cs typeface="+mn-ea"/>
                  <a:sym typeface="微软雅黑" panose="020B0503020204020204" pitchFamily="34" charset="-122"/>
                </a:endParaRPr>
              </a:p>
            </p:txBody>
          </p:sp>
        </p:grpSp>
        <p:sp>
          <p:nvSpPr>
            <p:cNvPr id="36" name="矩形 79"/>
            <p:cNvSpPr>
              <a:spLocks noChangeArrowheads="1"/>
            </p:cNvSpPr>
            <p:nvPr/>
          </p:nvSpPr>
          <p:spPr bwMode="auto">
            <a:xfrm>
              <a:off x="0" y="375103"/>
              <a:ext cx="2361131" cy="80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rPr>
                <a:t>    </a:t>
              </a:r>
              <a:r>
                <a:rPr lang="zh-CN" altLang="en-US" sz="900" kern="3000" spc="23" dirty="0">
                  <a:solidFill>
                    <a:schemeClr val="tx1">
                      <a:lumMod val="50000"/>
                      <a:lumOff val="50000"/>
                    </a:schemeClr>
                  </a:solidFill>
                  <a:latin typeface="+mj-ea"/>
                  <a:ea typeface="+mj-ea"/>
                </a:rPr>
                <a:t>部分页面缺少入口。主要体现在用户无法通过点击自己右上角的</a:t>
              </a:r>
              <a:r>
                <a:rPr lang="en-US" altLang="zh-CN" sz="900" kern="3000" spc="23" dirty="0">
                  <a:solidFill>
                    <a:schemeClr val="tx1">
                      <a:lumMod val="50000"/>
                      <a:lumOff val="50000"/>
                    </a:schemeClr>
                  </a:solidFill>
                  <a:latin typeface="+mj-ea"/>
                  <a:ea typeface="+mj-ea"/>
                </a:rPr>
                <a:t>ID</a:t>
              </a:r>
              <a:r>
                <a:rPr lang="zh-CN" altLang="en-US" sz="900" kern="3000" spc="23" dirty="0">
                  <a:solidFill>
                    <a:schemeClr val="tx1">
                      <a:lumMod val="50000"/>
                      <a:lumOff val="50000"/>
                    </a:schemeClr>
                  </a:solidFill>
                  <a:latin typeface="+mj-ea"/>
                  <a:ea typeface="+mj-ea"/>
                </a:rPr>
                <a:t>直接进入个人信息页面，</a:t>
              </a:r>
              <a:r>
                <a:rPr lang="zh-CN" altLang="en-US" sz="900" kern="3000" spc="23" dirty="0">
                  <a:solidFill>
                    <a:schemeClr val="tx1">
                      <a:lumMod val="50000"/>
                      <a:lumOff val="50000"/>
                    </a:schemeClr>
                  </a:solidFill>
                  <a:latin typeface="+mj-ea"/>
                  <a:ea typeface="+mj-ea"/>
                </a:rPr>
                <a:t>这会造成初次使用的用户无法顺利修改个人信息。</a:t>
              </a:r>
              <a:endParaRPr lang="en-US" altLang="zh-CN" sz="900" kern="3000" spc="23" dirty="0">
                <a:solidFill>
                  <a:schemeClr val="tx1">
                    <a:lumMod val="50000"/>
                    <a:lumOff val="50000"/>
                  </a:schemeClr>
                </a:solidFill>
                <a:latin typeface="+mj-ea"/>
                <a:ea typeface="+mj-ea"/>
              </a:endParaRPr>
            </a:p>
          </p:txBody>
        </p:sp>
      </p:grpSp>
      <p:grpSp>
        <p:nvGrpSpPr>
          <p:cNvPr id="39" name="Group 44"/>
          <p:cNvGrpSpPr/>
          <p:nvPr/>
        </p:nvGrpSpPr>
        <p:grpSpPr bwMode="auto">
          <a:xfrm>
            <a:off x="6081519" y="3146823"/>
            <a:ext cx="2355941" cy="1183658"/>
            <a:chOff x="0" y="0"/>
            <a:chExt cx="2361131" cy="1185032"/>
          </a:xfrm>
        </p:grpSpPr>
        <p:grpSp>
          <p:nvGrpSpPr>
            <p:cNvPr id="40" name="Group 45"/>
            <p:cNvGrpSpPr/>
            <p:nvPr/>
          </p:nvGrpSpPr>
          <p:grpSpPr bwMode="auto">
            <a:xfrm>
              <a:off x="100220" y="0"/>
              <a:ext cx="359122" cy="359986"/>
              <a:chOff x="532" y="0"/>
              <a:chExt cx="359122" cy="359986"/>
            </a:xfrm>
          </p:grpSpPr>
          <p:sp>
            <p:nvSpPr>
              <p:cNvPr id="42" name="矩形 85"/>
              <p:cNvSpPr>
                <a:spLocks noChangeArrowheads="1"/>
              </p:cNvSpPr>
              <p:nvPr/>
            </p:nvSpPr>
            <p:spPr bwMode="auto">
              <a:xfrm>
                <a:off x="532" y="0"/>
                <a:ext cx="359122" cy="359986"/>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43" name="文本框 86"/>
              <p:cNvSpPr>
                <a:spLocks noChangeArrowheads="1"/>
              </p:cNvSpPr>
              <p:nvPr/>
            </p:nvSpPr>
            <p:spPr bwMode="auto">
              <a:xfrm>
                <a:off x="25412" y="10728"/>
                <a:ext cx="287891" cy="338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4</a:t>
                </a:r>
                <a:endParaRPr lang="zh-CN" altLang="en-US" sz="1595" dirty="0">
                  <a:solidFill>
                    <a:schemeClr val="bg1"/>
                  </a:solidFill>
                  <a:latin typeface="+mn-ea"/>
                  <a:cs typeface="+mn-ea"/>
                  <a:sym typeface="微软雅黑" panose="020B0503020204020204" pitchFamily="34" charset="-122"/>
                </a:endParaRPr>
              </a:p>
            </p:txBody>
          </p:sp>
        </p:grpSp>
        <p:sp>
          <p:nvSpPr>
            <p:cNvPr id="41" name="矩形 84"/>
            <p:cNvSpPr>
              <a:spLocks noChangeArrowheads="1"/>
            </p:cNvSpPr>
            <p:nvPr/>
          </p:nvSpPr>
          <p:spPr bwMode="auto">
            <a:xfrm>
              <a:off x="0" y="375103"/>
              <a:ext cx="2361131" cy="80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zh-CN" sz="900" kern="3000" spc="23" dirty="0">
                  <a:solidFill>
                    <a:schemeClr val="tx1">
                      <a:lumMod val="50000"/>
                      <a:lumOff val="50000"/>
                    </a:schemeClr>
                  </a:solidFill>
                  <a:latin typeface="+mj-ea"/>
                  <a:ea typeface="+mj-ea"/>
                  <a:sym typeface="+mn-ea"/>
                </a:rPr>
                <a:t>    </a:t>
              </a:r>
              <a:r>
                <a:rPr lang="zh-CN" altLang="en-US" sz="900" kern="3000" spc="23" dirty="0">
                  <a:solidFill>
                    <a:schemeClr val="tx1">
                      <a:lumMod val="50000"/>
                      <a:lumOff val="50000"/>
                    </a:schemeClr>
                  </a:solidFill>
                  <a:latin typeface="+mj-ea"/>
                  <a:ea typeface="+mj-ea"/>
                  <a:sym typeface="+mn-ea"/>
                </a:rPr>
                <a:t>用户体验方面的考量还有一定的欠缺。主要体现在用户下单后无法直接跳转到支付页面，而需要自行前往订单页面进行支付操作。</a:t>
              </a:r>
              <a:endParaRPr lang="en-US" altLang="zh-CN" sz="900" kern="3000" spc="23" dirty="0">
                <a:solidFill>
                  <a:schemeClr val="tx1">
                    <a:lumMod val="50000"/>
                    <a:lumOff val="50000"/>
                  </a:schemeClr>
                </a:solidFill>
                <a:latin typeface="+mj-ea"/>
                <a:ea typeface="+mj-ea"/>
                <a:sym typeface="+mn-ea"/>
              </a:endParaRPr>
            </a:p>
          </p:txBody>
        </p:sp>
      </p:grpSp>
      <p:sp>
        <p:nvSpPr>
          <p:cNvPr id="44" name="灯片编号占位符 43"/>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问题评估</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heel(1)">
                                      <p:cBhvr>
                                        <p:cTn id="12" dur="750"/>
                                        <p:tgtEl>
                                          <p:spTgt spid="26"/>
                                        </p:tgtEl>
                                      </p:cBhvr>
                                    </p:animEffect>
                                  </p:childTnLst>
                                </p:cTn>
                              </p:par>
                            </p:childTnLst>
                          </p:cTn>
                        </p:par>
                        <p:par>
                          <p:cTn id="13" fill="hold">
                            <p:stCondLst>
                              <p:cond delay="1500"/>
                            </p:stCondLst>
                            <p:childTnLst>
                              <p:par>
                                <p:cTn id="14" presetID="23" presetClass="entr" presetSubtype="52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 calcmode="lin" valueType="num">
                                      <p:cBhvr>
                                        <p:cTn id="18" dur="500" fill="hold"/>
                                        <p:tgtEl>
                                          <p:spTgt spid="5"/>
                                        </p:tgtEl>
                                        <p:attrNameLst>
                                          <p:attrName>ppt_x</p:attrName>
                                        </p:attrNameLst>
                                      </p:cBhvr>
                                      <p:tavLst>
                                        <p:tav tm="0">
                                          <p:val>
                                            <p:fltVal val="0.5"/>
                                          </p:val>
                                        </p:tav>
                                        <p:tav tm="100000">
                                          <p:val>
                                            <p:strVal val="#ppt_x"/>
                                          </p:val>
                                        </p:tav>
                                      </p:tavLst>
                                    </p:anim>
                                    <p:anim calcmode="lin" valueType="num">
                                      <p:cBhvr>
                                        <p:cTn id="19" dur="500" fill="hold"/>
                                        <p:tgtEl>
                                          <p:spTgt spid="5"/>
                                        </p:tgtEl>
                                        <p:attrNameLst>
                                          <p:attrName>ppt_y</p:attrName>
                                        </p:attrNameLst>
                                      </p:cBhvr>
                                      <p:tavLst>
                                        <p:tav tm="0">
                                          <p:val>
                                            <p:fltVal val="0.5"/>
                                          </p:val>
                                        </p:tav>
                                        <p:tav tm="100000">
                                          <p:val>
                                            <p:strVal val="#ppt_y"/>
                                          </p:val>
                                        </p:tav>
                                      </p:tavLst>
                                    </p:anim>
                                  </p:childTnLst>
                                </p:cTn>
                              </p:par>
                            </p:childTnLst>
                          </p:cTn>
                        </p:par>
                        <p:par>
                          <p:cTn id="20" fill="hold">
                            <p:stCondLst>
                              <p:cond delay="2000"/>
                            </p:stCondLst>
                            <p:childTnLst>
                              <p:par>
                                <p:cTn id="21" presetID="23" presetClass="entr" presetSubtype="52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ppt_x</p:attrName>
                                        </p:attrNameLst>
                                      </p:cBhvr>
                                      <p:tavLst>
                                        <p:tav tm="0">
                                          <p:val>
                                            <p:fltVal val="0.5"/>
                                          </p:val>
                                        </p:tav>
                                        <p:tav tm="100000">
                                          <p:val>
                                            <p:strVal val="#ppt_x"/>
                                          </p:val>
                                        </p:tav>
                                      </p:tavLst>
                                    </p:anim>
                                    <p:anim calcmode="lin" valueType="num">
                                      <p:cBhvr>
                                        <p:cTn id="26" dur="500" fill="hold"/>
                                        <p:tgtEl>
                                          <p:spTgt spid="9"/>
                                        </p:tgtEl>
                                        <p:attrNameLst>
                                          <p:attrName>ppt_y</p:attrName>
                                        </p:attrNameLst>
                                      </p:cBhvr>
                                      <p:tavLst>
                                        <p:tav tm="0">
                                          <p:val>
                                            <p:fltVal val="0.5"/>
                                          </p:val>
                                        </p:tav>
                                        <p:tav tm="100000">
                                          <p:val>
                                            <p:strVal val="#ppt_y"/>
                                          </p:val>
                                        </p:tav>
                                      </p:tavLst>
                                    </p:anim>
                                  </p:childTnLst>
                                </p:cTn>
                              </p:par>
                            </p:childTnLst>
                          </p:cTn>
                        </p:par>
                        <p:par>
                          <p:cTn id="27" fill="hold">
                            <p:stCondLst>
                              <p:cond delay="2500"/>
                            </p:stCondLst>
                            <p:childTnLst>
                              <p:par>
                                <p:cTn id="28" presetID="23" presetClass="entr" presetSubtype="52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 calcmode="lin" valueType="num">
                                      <p:cBhvr>
                                        <p:cTn id="32" dur="500" fill="hold"/>
                                        <p:tgtEl>
                                          <p:spTgt spid="18"/>
                                        </p:tgtEl>
                                        <p:attrNameLst>
                                          <p:attrName>ppt_x</p:attrName>
                                        </p:attrNameLst>
                                      </p:cBhvr>
                                      <p:tavLst>
                                        <p:tav tm="0">
                                          <p:val>
                                            <p:fltVal val="0.5"/>
                                          </p:val>
                                        </p:tav>
                                        <p:tav tm="100000">
                                          <p:val>
                                            <p:strVal val="#ppt_x"/>
                                          </p:val>
                                        </p:tav>
                                      </p:tavLst>
                                    </p:anim>
                                    <p:anim calcmode="lin" valueType="num">
                                      <p:cBhvr>
                                        <p:cTn id="33" dur="500" fill="hold"/>
                                        <p:tgtEl>
                                          <p:spTgt spid="18"/>
                                        </p:tgtEl>
                                        <p:attrNameLst>
                                          <p:attrName>ppt_y</p:attrName>
                                        </p:attrNameLst>
                                      </p:cBhvr>
                                      <p:tavLst>
                                        <p:tav tm="0">
                                          <p:val>
                                            <p:fltVal val="0.5"/>
                                          </p:val>
                                        </p:tav>
                                        <p:tav tm="100000">
                                          <p:val>
                                            <p:strVal val="#ppt_y"/>
                                          </p:val>
                                        </p:tav>
                                      </p:tavLst>
                                    </p:anim>
                                  </p:childTnLst>
                                </p:cTn>
                              </p:par>
                            </p:childTnLst>
                          </p:cTn>
                        </p:par>
                        <p:par>
                          <p:cTn id="34" fill="hold">
                            <p:stCondLst>
                              <p:cond delay="3000"/>
                            </p:stCondLst>
                            <p:childTnLst>
                              <p:par>
                                <p:cTn id="35" presetID="23" presetClass="entr" presetSubtype="528"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 calcmode="lin" valueType="num">
                                      <p:cBhvr>
                                        <p:cTn id="39" dur="500" fill="hold"/>
                                        <p:tgtEl>
                                          <p:spTgt spid="22"/>
                                        </p:tgtEl>
                                        <p:attrNameLst>
                                          <p:attrName>ppt_x</p:attrName>
                                        </p:attrNameLst>
                                      </p:cBhvr>
                                      <p:tavLst>
                                        <p:tav tm="0">
                                          <p:val>
                                            <p:fltVal val="0.5"/>
                                          </p:val>
                                        </p:tav>
                                        <p:tav tm="100000">
                                          <p:val>
                                            <p:strVal val="#ppt_x"/>
                                          </p:val>
                                        </p:tav>
                                      </p:tavLst>
                                    </p:anim>
                                    <p:anim calcmode="lin" valueType="num">
                                      <p:cBhvr>
                                        <p:cTn id="40" dur="500" fill="hold"/>
                                        <p:tgtEl>
                                          <p:spTgt spid="22"/>
                                        </p:tgtEl>
                                        <p:attrNameLst>
                                          <p:attrName>ppt_y</p:attrName>
                                        </p:attrNameLst>
                                      </p:cBhvr>
                                      <p:tavLst>
                                        <p:tav tm="0">
                                          <p:val>
                                            <p:fltVal val="0.5"/>
                                          </p:val>
                                        </p:tav>
                                        <p:tav tm="100000">
                                          <p:val>
                                            <p:strVal val="#ppt_y"/>
                                          </p:val>
                                        </p:tav>
                                      </p:tavLst>
                                    </p:anim>
                                  </p:childTnLst>
                                </p:cTn>
                              </p:par>
                            </p:childTnLst>
                          </p:cTn>
                        </p:par>
                        <p:par>
                          <p:cTn id="41" fill="hold">
                            <p:stCondLst>
                              <p:cond delay="3500"/>
                            </p:stCondLst>
                            <p:childTnLst>
                              <p:par>
                                <p:cTn id="42" presetID="2" presetClass="entr" presetSubtype="8"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childTnLst>
                          </p:cTn>
                        </p:par>
                        <p:par>
                          <p:cTn id="46" fill="hold">
                            <p:stCondLst>
                              <p:cond delay="4000"/>
                            </p:stCondLst>
                            <p:childTnLst>
                              <p:par>
                                <p:cTn id="47" presetID="2" presetClass="entr" presetSubtype="2"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1+#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2" presetClass="entr" presetSubtype="8"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0-#ppt_w/2"/>
                                          </p:val>
                                        </p:tav>
                                        <p:tav tm="100000">
                                          <p:val>
                                            <p:strVal val="#ppt_x"/>
                                          </p:val>
                                        </p:tav>
                                      </p:tavLst>
                                    </p:anim>
                                    <p:anim calcmode="lin" valueType="num">
                                      <p:cBhvr additive="base">
                                        <p:cTn id="55" dur="500" fill="hold"/>
                                        <p:tgtEl>
                                          <p:spTgt spid="29"/>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2" presetClass="entr" presetSubtype="2"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1+#ppt_w/2"/>
                                          </p:val>
                                        </p:tav>
                                        <p:tav tm="100000">
                                          <p:val>
                                            <p:strVal val="#ppt_x"/>
                                          </p:val>
                                        </p:tav>
                                      </p:tavLst>
                                    </p:anim>
                                    <p:anim calcmode="lin" valueType="num">
                                      <p:cBhvr additive="base">
                                        <p:cTn id="6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1+#ppt_w/2"/>
                                          </p:val>
                                        </p:tav>
                                        <p:tav tm="100000">
                                          <p:val>
                                            <p:strVal val="#ppt_x"/>
                                          </p:val>
                                        </p:tav>
                                      </p:tavLst>
                                    </p:anim>
                                    <p:anim calcmode="lin" valueType="num">
                                      <p:cBhvr additive="base">
                                        <p:cTn id="6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19431" y="1673903"/>
            <a:ext cx="2363189" cy="2363189"/>
          </a:xfrm>
          <a:prstGeom prst="ellipse">
            <a:avLst/>
          </a:prstGeom>
          <a:solidFill>
            <a:srgbClr val="ED7D3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704877" y="1559353"/>
            <a:ext cx="2592288" cy="2592288"/>
          </a:xfrm>
          <a:prstGeom prst="ellipse">
            <a:avLst/>
          </a:prstGeom>
          <a:noFill/>
          <a:ln cmpd="sng">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590414" y="2207426"/>
            <a:ext cx="914667" cy="1286251"/>
          </a:xfrm>
          <a:prstGeom prst="rect">
            <a:avLst/>
          </a:prstGeom>
        </p:spPr>
      </p:pic>
      <p:cxnSp>
        <p:nvCxnSpPr>
          <p:cNvPr id="8" name="直接连接符 7"/>
          <p:cNvCxnSpPr>
            <a:stCxn id="6" idx="0"/>
            <a:endCxn id="12" idx="2"/>
          </p:cNvCxnSpPr>
          <p:nvPr/>
        </p:nvCxnSpPr>
        <p:spPr>
          <a:xfrm>
            <a:off x="2001021" y="1559354"/>
            <a:ext cx="2073322" cy="1"/>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97165" y="2853092"/>
            <a:ext cx="777180" cy="4946"/>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4"/>
            <a:endCxn id="18" idx="2"/>
          </p:cNvCxnSpPr>
          <p:nvPr/>
        </p:nvCxnSpPr>
        <p:spPr>
          <a:xfrm flipV="1">
            <a:off x="2001021" y="4151641"/>
            <a:ext cx="2073322" cy="1"/>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074343" y="1199314"/>
            <a:ext cx="720080" cy="720081"/>
            <a:chOff x="3995936" y="1495374"/>
            <a:chExt cx="720080" cy="720080"/>
          </a:xfrm>
        </p:grpSpPr>
        <p:sp>
          <p:nvSpPr>
            <p:cNvPr id="12" name="椭圆 11"/>
            <p:cNvSpPr/>
            <p:nvPr/>
          </p:nvSpPr>
          <p:spPr>
            <a:xfrm>
              <a:off x="3995936" y="1495374"/>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3" name="TextBox 9"/>
            <p:cNvSpPr txBox="1"/>
            <p:nvPr/>
          </p:nvSpPr>
          <p:spPr>
            <a:xfrm>
              <a:off x="4061545" y="1624511"/>
              <a:ext cx="604653" cy="523219"/>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074345" y="2490511"/>
            <a:ext cx="720080" cy="720080"/>
            <a:chOff x="3995936" y="2786571"/>
            <a:chExt cx="720080" cy="720080"/>
          </a:xfrm>
        </p:grpSpPr>
        <p:sp>
          <p:nvSpPr>
            <p:cNvPr id="15" name="椭圆 14"/>
            <p:cNvSpPr/>
            <p:nvPr/>
          </p:nvSpPr>
          <p:spPr>
            <a:xfrm>
              <a:off x="3995936" y="2786571"/>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6" name="TextBox 12"/>
            <p:cNvSpPr txBox="1"/>
            <p:nvPr/>
          </p:nvSpPr>
          <p:spPr>
            <a:xfrm>
              <a:off x="4061543" y="2920654"/>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074343" y="3791601"/>
            <a:ext cx="720080" cy="720080"/>
            <a:chOff x="3995936" y="4087662"/>
            <a:chExt cx="720080" cy="720080"/>
          </a:xfrm>
        </p:grpSpPr>
        <p:sp>
          <p:nvSpPr>
            <p:cNvPr id="18" name="椭圆 17"/>
            <p:cNvSpPr/>
            <p:nvPr/>
          </p:nvSpPr>
          <p:spPr>
            <a:xfrm>
              <a:off x="3995936" y="4087662"/>
              <a:ext cx="720080" cy="720080"/>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9" name="TextBox 15"/>
            <p:cNvSpPr txBox="1"/>
            <p:nvPr/>
          </p:nvSpPr>
          <p:spPr>
            <a:xfrm>
              <a:off x="4061545" y="4216800"/>
              <a:ext cx="604653" cy="52322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20" name="TextBox 16"/>
          <p:cNvSpPr txBox="1"/>
          <p:nvPr/>
        </p:nvSpPr>
        <p:spPr bwMode="auto">
          <a:xfrm>
            <a:off x="4980193" y="1487344"/>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通过添加新功能，就可以解决功能缺失以及搜索页面没有分页的问题。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4994558" y="1121278"/>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添加新功能</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TextBox 18"/>
          <p:cNvSpPr txBox="1"/>
          <p:nvPr/>
        </p:nvSpPr>
        <p:spPr bwMode="auto">
          <a:xfrm>
            <a:off x="5007184" y="2717506"/>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通过添加新的点击事件，就可以解决部分页面缺少入口的问题。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bwMode="auto">
          <a:xfrm>
            <a:off x="5021549" y="2351440"/>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添加新的点击事件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TextBox 20"/>
          <p:cNvSpPr txBox="1"/>
          <p:nvPr/>
        </p:nvSpPr>
        <p:spPr bwMode="auto">
          <a:xfrm>
            <a:off x="5025361" y="4013652"/>
            <a:ext cx="3546569" cy="645160"/>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通过添加新的跳转逻辑，就可以优化用户体验，解决用户在下单后需要手动前往支付的问题。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bwMode="auto">
          <a:xfrm>
            <a:off x="5039726" y="3647584"/>
            <a:ext cx="2020887" cy="337185"/>
          </a:xfrm>
          <a:prstGeom prst="rect">
            <a:avLst/>
          </a:prstGeom>
        </p:spPr>
        <p:txBody>
          <a:bodyPr>
            <a:spAutoFit/>
          </a:bodyPr>
          <a:lstStyle/>
          <a:p>
            <a:pPr>
              <a:defRPr/>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添加新的跳转逻辑</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灯片编号占位符 25"/>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相关对策</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ppt_x</p:attrName>
                                        </p:attrNameLst>
                                      </p:cBhvr>
                                      <p:tavLst>
                                        <p:tav tm="0">
                                          <p:val>
                                            <p:strVal val="#ppt_x"/>
                                          </p:val>
                                        </p:tav>
                                        <p:tav tm="100000">
                                          <p:val>
                                            <p:strVal val="#ppt_x"/>
                                          </p:val>
                                        </p:tav>
                                      </p:tavLst>
                                    </p:anim>
                                    <p:anim calcmode="lin" valueType="num">
                                      <p:cBhvr>
                                        <p:cTn id="25" dur="75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4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21"/>
                                        </p:tgtEl>
                                        <p:attrNameLst>
                                          <p:attrName>style.visibility</p:attrName>
                                        </p:attrNameLst>
                                      </p:cBhvr>
                                      <p:to>
                                        <p:strVal val="visible"/>
                                      </p:to>
                                    </p:set>
                                    <p:anim calcmode="lin" valueType="num">
                                      <p:cBhvr>
                                        <p:cTn id="38" dur="250" fill="hold"/>
                                        <p:tgtEl>
                                          <p:spTgt spid="21"/>
                                        </p:tgtEl>
                                        <p:attrNameLst>
                                          <p:attrName>ppt_x</p:attrName>
                                        </p:attrNameLst>
                                      </p:cBhvr>
                                      <p:tavLst>
                                        <p:tav tm="0">
                                          <p:val>
                                            <p:strVal val="#ppt_x"/>
                                          </p:val>
                                        </p:tav>
                                        <p:tav tm="100000">
                                          <p:val>
                                            <p:strVal val="#ppt_x"/>
                                          </p:val>
                                        </p:tav>
                                      </p:tavLst>
                                    </p:anim>
                                    <p:anim calcmode="lin" valueType="num">
                                      <p:cBhvr>
                                        <p:cTn id="39" dur="250" fill="hold"/>
                                        <p:tgtEl>
                                          <p:spTgt spid="21"/>
                                        </p:tgtEl>
                                        <p:attrNameLst>
                                          <p:attrName>ppt_y</p:attrName>
                                        </p:attrNameLst>
                                      </p:cBhvr>
                                      <p:tavLst>
                                        <p:tav tm="0">
                                          <p:val>
                                            <p:strVal val="#ppt_y-#ppt_h/2"/>
                                          </p:val>
                                        </p:tav>
                                        <p:tav tm="100000">
                                          <p:val>
                                            <p:strVal val="#ppt_y"/>
                                          </p:val>
                                        </p:tav>
                                      </p:tavLst>
                                    </p:anim>
                                    <p:anim calcmode="lin" valueType="num">
                                      <p:cBhvr>
                                        <p:cTn id="40" dur="250" fill="hold"/>
                                        <p:tgtEl>
                                          <p:spTgt spid="21"/>
                                        </p:tgtEl>
                                        <p:attrNameLst>
                                          <p:attrName>ppt_w</p:attrName>
                                        </p:attrNameLst>
                                      </p:cBhvr>
                                      <p:tavLst>
                                        <p:tav tm="0">
                                          <p:val>
                                            <p:strVal val="#ppt_w"/>
                                          </p:val>
                                        </p:tav>
                                        <p:tav tm="100000">
                                          <p:val>
                                            <p:strVal val="#ppt_w"/>
                                          </p:val>
                                        </p:tav>
                                      </p:tavLst>
                                    </p:anim>
                                    <p:anim calcmode="lin" valueType="num">
                                      <p:cBhvr>
                                        <p:cTn id="41" dur="250" fill="hold"/>
                                        <p:tgtEl>
                                          <p:spTgt spid="21"/>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4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23"/>
                                        </p:tgtEl>
                                        <p:attrNameLst>
                                          <p:attrName>style.visibility</p:attrName>
                                        </p:attrNameLst>
                                      </p:cBhvr>
                                      <p:to>
                                        <p:strVal val="visible"/>
                                      </p:to>
                                    </p:set>
                                    <p:anim calcmode="lin" valueType="num">
                                      <p:cBhvr>
                                        <p:cTn id="59" dur="250" fill="hold"/>
                                        <p:tgtEl>
                                          <p:spTgt spid="23"/>
                                        </p:tgtEl>
                                        <p:attrNameLst>
                                          <p:attrName>ppt_x</p:attrName>
                                        </p:attrNameLst>
                                      </p:cBhvr>
                                      <p:tavLst>
                                        <p:tav tm="0">
                                          <p:val>
                                            <p:strVal val="#ppt_x"/>
                                          </p:val>
                                        </p:tav>
                                        <p:tav tm="100000">
                                          <p:val>
                                            <p:strVal val="#ppt_x"/>
                                          </p:val>
                                        </p:tav>
                                      </p:tavLst>
                                    </p:anim>
                                    <p:anim calcmode="lin" valueType="num">
                                      <p:cBhvr>
                                        <p:cTn id="60" dur="250" fill="hold"/>
                                        <p:tgtEl>
                                          <p:spTgt spid="23"/>
                                        </p:tgtEl>
                                        <p:attrNameLst>
                                          <p:attrName>ppt_y</p:attrName>
                                        </p:attrNameLst>
                                      </p:cBhvr>
                                      <p:tavLst>
                                        <p:tav tm="0">
                                          <p:val>
                                            <p:strVal val="#ppt_y-#ppt_h/2"/>
                                          </p:val>
                                        </p:tav>
                                        <p:tav tm="100000">
                                          <p:val>
                                            <p:strVal val="#ppt_y"/>
                                          </p:val>
                                        </p:tav>
                                      </p:tavLst>
                                    </p:anim>
                                    <p:anim calcmode="lin" valueType="num">
                                      <p:cBhvr>
                                        <p:cTn id="61" dur="250" fill="hold"/>
                                        <p:tgtEl>
                                          <p:spTgt spid="23"/>
                                        </p:tgtEl>
                                        <p:attrNameLst>
                                          <p:attrName>ppt_w</p:attrName>
                                        </p:attrNameLst>
                                      </p:cBhvr>
                                      <p:tavLst>
                                        <p:tav tm="0">
                                          <p:val>
                                            <p:strVal val="#ppt_w"/>
                                          </p:val>
                                        </p:tav>
                                        <p:tav tm="100000">
                                          <p:val>
                                            <p:strVal val="#ppt_w"/>
                                          </p:val>
                                        </p:tav>
                                      </p:tavLst>
                                    </p:anim>
                                    <p:anim calcmode="lin" valueType="num">
                                      <p:cBhvr>
                                        <p:cTn id="62" dur="250" fill="hold"/>
                                        <p:tgtEl>
                                          <p:spTgt spid="23"/>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4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25"/>
                                        </p:tgtEl>
                                        <p:attrNameLst>
                                          <p:attrName>style.visibility</p:attrName>
                                        </p:attrNameLst>
                                      </p:cBhvr>
                                      <p:to>
                                        <p:strVal val="visible"/>
                                      </p:to>
                                    </p:set>
                                    <p:anim calcmode="lin" valueType="num">
                                      <p:cBhvr>
                                        <p:cTn id="80" dur="250" fill="hold"/>
                                        <p:tgtEl>
                                          <p:spTgt spid="25"/>
                                        </p:tgtEl>
                                        <p:attrNameLst>
                                          <p:attrName>ppt_x</p:attrName>
                                        </p:attrNameLst>
                                      </p:cBhvr>
                                      <p:tavLst>
                                        <p:tav tm="0">
                                          <p:val>
                                            <p:strVal val="#ppt_x"/>
                                          </p:val>
                                        </p:tav>
                                        <p:tav tm="100000">
                                          <p:val>
                                            <p:strVal val="#ppt_x"/>
                                          </p:val>
                                        </p:tav>
                                      </p:tavLst>
                                    </p:anim>
                                    <p:anim calcmode="lin" valueType="num">
                                      <p:cBhvr>
                                        <p:cTn id="81" dur="250" fill="hold"/>
                                        <p:tgtEl>
                                          <p:spTgt spid="25"/>
                                        </p:tgtEl>
                                        <p:attrNameLst>
                                          <p:attrName>ppt_y</p:attrName>
                                        </p:attrNameLst>
                                      </p:cBhvr>
                                      <p:tavLst>
                                        <p:tav tm="0">
                                          <p:val>
                                            <p:strVal val="#ppt_y-#ppt_h/2"/>
                                          </p:val>
                                        </p:tav>
                                        <p:tav tm="100000">
                                          <p:val>
                                            <p:strVal val="#ppt_y"/>
                                          </p:val>
                                        </p:tav>
                                      </p:tavLst>
                                    </p:anim>
                                    <p:anim calcmode="lin" valueType="num">
                                      <p:cBhvr>
                                        <p:cTn id="82" dur="250" fill="hold"/>
                                        <p:tgtEl>
                                          <p:spTgt spid="25"/>
                                        </p:tgtEl>
                                        <p:attrNameLst>
                                          <p:attrName>ppt_w</p:attrName>
                                        </p:attrNameLst>
                                      </p:cBhvr>
                                      <p:tavLst>
                                        <p:tav tm="0">
                                          <p:val>
                                            <p:strVal val="#ppt_w"/>
                                          </p:val>
                                        </p:tav>
                                        <p:tav tm="100000">
                                          <p:val>
                                            <p:strVal val="#ppt_w"/>
                                          </p:val>
                                        </p:tav>
                                      </p:tavLst>
                                    </p:anim>
                                    <p:anim calcmode="lin" valueType="num">
                                      <p:cBhvr>
                                        <p:cTn id="83" dur="250" fill="hold"/>
                                        <p:tgtEl>
                                          <p:spTgt spid="25"/>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fill="hold"/>
                                        <p:tgtEl>
                                          <p:spTgt spid="52"/>
                                        </p:tgtEl>
                                        <p:attrNameLst>
                                          <p:attrName>ppt_x</p:attrName>
                                        </p:attrNameLst>
                                      </p:cBhvr>
                                      <p:tavLst>
                                        <p:tav tm="0">
                                          <p:val>
                                            <p:strVal val="1+#ppt_w/2"/>
                                          </p:val>
                                        </p:tav>
                                        <p:tav tm="100000">
                                          <p:val>
                                            <p:strVal val="#ppt_x"/>
                                          </p:val>
                                        </p:tav>
                                      </p:tavLst>
                                    </p:anim>
                                    <p:anim calcmode="lin" valueType="num">
                                      <p:cBhvr additive="base">
                                        <p:cTn id="94"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0" grpId="0"/>
      <p:bldP spid="21" grpId="0"/>
      <p:bldP spid="22" grpId="0"/>
      <p:bldP spid="23" grpId="0"/>
      <p:bldP spid="24" grpId="0"/>
      <p:bldP spid="25" grpId="0"/>
      <p:bldP spid="5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6801" y="83703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19431" y="1673903"/>
            <a:ext cx="2363189" cy="2363189"/>
          </a:xfrm>
          <a:prstGeom prst="ellipse">
            <a:avLst/>
          </a:prstGeom>
          <a:solidFill>
            <a:srgbClr val="ED7D3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704877" y="1559353"/>
            <a:ext cx="2592288" cy="2592288"/>
          </a:xfrm>
          <a:prstGeom prst="ellipse">
            <a:avLst/>
          </a:prstGeom>
          <a:noFill/>
          <a:ln cmpd="sng">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590414" y="2207426"/>
            <a:ext cx="914667" cy="1286251"/>
          </a:xfrm>
          <a:prstGeom prst="rect">
            <a:avLst/>
          </a:prstGeom>
        </p:spPr>
      </p:pic>
      <p:sp>
        <p:nvSpPr>
          <p:cNvPr id="19" name="TextBox 15"/>
          <p:cNvSpPr txBox="1"/>
          <p:nvPr/>
        </p:nvSpPr>
        <p:spPr>
          <a:xfrm>
            <a:off x="4140200" y="3920490"/>
            <a:ext cx="604520" cy="52324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TextBox 16"/>
          <p:cNvSpPr txBox="1"/>
          <p:nvPr/>
        </p:nvSpPr>
        <p:spPr bwMode="auto">
          <a:xfrm>
            <a:off x="3914028" y="1562274"/>
            <a:ext cx="3546569" cy="2030095"/>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演示已从多个方面完整地介绍了本网上花卉销售系统的所有功能及其特点。通过介绍可以得知，本系统拥有丰富的功能模块，能让花卉销售的成本降低、客户流量增大，还能辅助商家分析销售数据，轻松管理用户和花卉商品。比起其他销售模式，本系统更符合当下的销售趋势，拥有非常良好的前景，是开设花卉销售可以优先考虑的一种方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灯片编号占位符 25"/>
          <p:cNvSpPr>
            <a:spLocks noGrp="1"/>
          </p:cNvSpPr>
          <p:nvPr>
            <p:ph type="sldNum" sz="quarter" idx="12"/>
          </p:nvPr>
        </p:nvSpPr>
        <p:spPr/>
        <p:txBody>
          <a:bodyPr/>
          <a:p>
            <a:fld id="{F6649A0B-6E84-4D81-8BB5-3304024CC7D6}" type="slidenum">
              <a:rPr lang="zh-CN" altLang="en-US" smtClean="0"/>
            </a:fld>
            <a:endParaRPr lang="zh-CN" altLang="en-US"/>
          </a:p>
        </p:txBody>
      </p:sp>
      <p:sp>
        <p:nvSpPr>
          <p:cNvPr id="52" name="Text Box 42"/>
          <p:cNvSpPr txBox="1">
            <a:spLocks noChangeArrowheads="1"/>
          </p:cNvSpPr>
          <p:nvPr/>
        </p:nvSpPr>
        <p:spPr bwMode="auto">
          <a:xfrm>
            <a:off x="4134485" y="53777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algn="ctr">
              <a:buFont typeface="Arial" panose="020B0604020202020204" pitchFamily="34" charset="0"/>
              <a:buNone/>
            </a:pPr>
            <a:r>
              <a:rPr lang="zh-CN" b="1" dirty="0" smtClean="0">
                <a:solidFill>
                  <a:schemeClr val="bg1">
                    <a:lumMod val="50000"/>
                  </a:schemeClr>
                </a:solidFill>
              </a:rPr>
              <a:t>研究总结</a:t>
            </a:r>
            <a:endParaRPr lang="zh-CN" b="1" dirty="0">
              <a:solidFill>
                <a:schemeClr val="accent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ppt_x</p:attrName>
                                        </p:attrNameLst>
                                      </p:cBhvr>
                                      <p:tavLst>
                                        <p:tav tm="0">
                                          <p:val>
                                            <p:strVal val="#ppt_x"/>
                                          </p:val>
                                        </p:tav>
                                        <p:tav tm="100000">
                                          <p:val>
                                            <p:strVal val="#ppt_x"/>
                                          </p:val>
                                        </p:tav>
                                      </p:tavLst>
                                    </p:anim>
                                    <p:anim calcmode="lin" valueType="num">
                                      <p:cBhvr>
                                        <p:cTn id="25"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1+#ppt_w/2"/>
                                          </p:val>
                                        </p:tav>
                                        <p:tav tm="100000">
                                          <p:val>
                                            <p:strVal val="#ppt_x"/>
                                          </p:val>
                                        </p:tav>
                                      </p:tavLst>
                                    </p:anim>
                                    <p:anim calcmode="lin" valueType="num">
                                      <p:cBhvr additive="base">
                                        <p:cTn id="3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20" grpId="0"/>
      <p:bldP spid="52"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14164" y="769326"/>
            <a:ext cx="2107144" cy="1550082"/>
            <a:chOff x="3326607" y="947688"/>
            <a:chExt cx="2140743" cy="1574800"/>
          </a:xfrm>
        </p:grpSpPr>
        <p:grpSp>
          <p:nvGrpSpPr>
            <p:cNvPr id="5" name="组合 4"/>
            <p:cNvGrpSpPr/>
            <p:nvPr/>
          </p:nvGrpSpPr>
          <p:grpSpPr>
            <a:xfrm>
              <a:off x="3813175" y="947688"/>
              <a:ext cx="1500187" cy="1498600"/>
              <a:chOff x="1978025" y="1323975"/>
              <a:chExt cx="1500187" cy="1498600"/>
            </a:xfrm>
          </p:grpSpPr>
          <p:sp>
            <p:nvSpPr>
              <p:cNvPr id="46" name="Oval 6"/>
              <p:cNvSpPr>
                <a:spLocks noChangeArrowheads="1"/>
              </p:cNvSpPr>
              <p:nvPr/>
            </p:nvSpPr>
            <p:spPr bwMode="auto">
              <a:xfrm>
                <a:off x="1978025" y="1323975"/>
                <a:ext cx="1500187" cy="1498600"/>
              </a:xfrm>
              <a:prstGeom prst="ellipse">
                <a:avLst/>
              </a:prstGeom>
              <a:solidFill>
                <a:srgbClr val="DEED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
              <p:cNvSpPr/>
              <p:nvPr/>
            </p:nvSpPr>
            <p:spPr bwMode="auto">
              <a:xfrm>
                <a:off x="1978025" y="2073275"/>
                <a:ext cx="1409700" cy="749300"/>
              </a:xfrm>
              <a:custGeom>
                <a:avLst/>
                <a:gdLst>
                  <a:gd name="T0" fmla="*/ 354 w 376"/>
                  <a:gd name="T1" fmla="*/ 94 h 200"/>
                  <a:gd name="T2" fmla="*/ 242 w 376"/>
                  <a:gd name="T3" fmla="*/ 120 h 200"/>
                  <a:gd name="T4" fmla="*/ 25 w 376"/>
                  <a:gd name="T5" fmla="*/ 0 h 200"/>
                  <a:gd name="T6" fmla="*/ 0 w 376"/>
                  <a:gd name="T7" fmla="*/ 1 h 200"/>
                  <a:gd name="T8" fmla="*/ 151 w 376"/>
                  <a:gd name="T9" fmla="*/ 194 h 200"/>
                  <a:gd name="T10" fmla="*/ 200 w 376"/>
                  <a:gd name="T11" fmla="*/ 200 h 200"/>
                  <a:gd name="T12" fmla="*/ 271 w 376"/>
                  <a:gd name="T13" fmla="*/ 187 h 200"/>
                  <a:gd name="T14" fmla="*/ 376 w 376"/>
                  <a:gd name="T15" fmla="*/ 95 h 200"/>
                  <a:gd name="T16" fmla="*/ 354 w 376"/>
                  <a:gd name="T17" fmla="*/ 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200">
                    <a:moveTo>
                      <a:pt x="354" y="94"/>
                    </a:moveTo>
                    <a:cubicBezTo>
                      <a:pt x="314" y="94"/>
                      <a:pt x="276" y="103"/>
                      <a:pt x="242" y="120"/>
                    </a:cubicBezTo>
                    <a:cubicBezTo>
                      <a:pt x="196" y="48"/>
                      <a:pt x="116" y="0"/>
                      <a:pt x="25" y="0"/>
                    </a:cubicBezTo>
                    <a:cubicBezTo>
                      <a:pt x="16" y="0"/>
                      <a:pt x="8" y="0"/>
                      <a:pt x="0" y="1"/>
                    </a:cubicBezTo>
                    <a:cubicBezTo>
                      <a:pt x="1" y="94"/>
                      <a:pt x="65" y="172"/>
                      <a:pt x="151" y="194"/>
                    </a:cubicBezTo>
                    <a:cubicBezTo>
                      <a:pt x="167" y="198"/>
                      <a:pt x="183" y="200"/>
                      <a:pt x="200" y="200"/>
                    </a:cubicBezTo>
                    <a:cubicBezTo>
                      <a:pt x="225" y="200"/>
                      <a:pt x="249" y="195"/>
                      <a:pt x="271" y="187"/>
                    </a:cubicBezTo>
                    <a:cubicBezTo>
                      <a:pt x="316" y="169"/>
                      <a:pt x="353" y="137"/>
                      <a:pt x="376" y="95"/>
                    </a:cubicBezTo>
                    <a:cubicBezTo>
                      <a:pt x="369" y="94"/>
                      <a:pt x="362" y="94"/>
                      <a:pt x="354" y="94"/>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8"/>
              <p:cNvSpPr/>
              <p:nvPr/>
            </p:nvSpPr>
            <p:spPr bwMode="auto">
              <a:xfrm>
                <a:off x="2120900" y="1841500"/>
                <a:ext cx="93662" cy="254000"/>
              </a:xfrm>
              <a:custGeom>
                <a:avLst/>
                <a:gdLst>
                  <a:gd name="T0" fmla="*/ 25 w 25"/>
                  <a:gd name="T1" fmla="*/ 25 h 68"/>
                  <a:gd name="T2" fmla="*/ 13 w 25"/>
                  <a:gd name="T3" fmla="*/ 0 h 68"/>
                  <a:gd name="T4" fmla="*/ 0 w 25"/>
                  <a:gd name="T5" fmla="*/ 25 h 68"/>
                  <a:gd name="T6" fmla="*/ 11 w 25"/>
                  <a:gd name="T7" fmla="*/ 50 h 68"/>
                  <a:gd name="T8" fmla="*/ 11 w 25"/>
                  <a:gd name="T9" fmla="*/ 68 h 68"/>
                  <a:gd name="T10" fmla="*/ 15 w 25"/>
                  <a:gd name="T11" fmla="*/ 68 h 68"/>
                  <a:gd name="T12" fmla="*/ 15 w 25"/>
                  <a:gd name="T13" fmla="*/ 50 h 68"/>
                  <a:gd name="T14" fmla="*/ 25 w 25"/>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8">
                    <a:moveTo>
                      <a:pt x="25" y="25"/>
                    </a:moveTo>
                    <a:cubicBezTo>
                      <a:pt x="25" y="17"/>
                      <a:pt x="21" y="0"/>
                      <a:pt x="13" y="0"/>
                    </a:cubicBezTo>
                    <a:cubicBezTo>
                      <a:pt x="4" y="0"/>
                      <a:pt x="0" y="17"/>
                      <a:pt x="0" y="25"/>
                    </a:cubicBezTo>
                    <a:cubicBezTo>
                      <a:pt x="0" y="32"/>
                      <a:pt x="2" y="48"/>
                      <a:pt x="11" y="50"/>
                    </a:cubicBezTo>
                    <a:cubicBezTo>
                      <a:pt x="11" y="68"/>
                      <a:pt x="11" y="68"/>
                      <a:pt x="11" y="68"/>
                    </a:cubicBezTo>
                    <a:cubicBezTo>
                      <a:pt x="15" y="68"/>
                      <a:pt x="15" y="68"/>
                      <a:pt x="15" y="68"/>
                    </a:cubicBezTo>
                    <a:cubicBezTo>
                      <a:pt x="15" y="50"/>
                      <a:pt x="15" y="50"/>
                      <a:pt x="15" y="50"/>
                    </a:cubicBezTo>
                    <a:cubicBezTo>
                      <a:pt x="24" y="48"/>
                      <a:pt x="25" y="32"/>
                      <a:pt x="25" y="25"/>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9"/>
              <p:cNvSpPr/>
              <p:nvPr/>
            </p:nvSpPr>
            <p:spPr bwMode="auto">
              <a:xfrm>
                <a:off x="3246438" y="1773238"/>
                <a:ext cx="74612" cy="206375"/>
              </a:xfrm>
              <a:custGeom>
                <a:avLst/>
                <a:gdLst>
                  <a:gd name="T0" fmla="*/ 20 w 20"/>
                  <a:gd name="T1" fmla="*/ 20 h 55"/>
                  <a:gd name="T2" fmla="*/ 10 w 20"/>
                  <a:gd name="T3" fmla="*/ 0 h 55"/>
                  <a:gd name="T4" fmla="*/ 0 w 20"/>
                  <a:gd name="T5" fmla="*/ 20 h 55"/>
                  <a:gd name="T6" fmla="*/ 9 w 20"/>
                  <a:gd name="T7" fmla="*/ 41 h 55"/>
                  <a:gd name="T8" fmla="*/ 9 w 20"/>
                  <a:gd name="T9" fmla="*/ 55 h 55"/>
                  <a:gd name="T10" fmla="*/ 12 w 20"/>
                  <a:gd name="T11" fmla="*/ 55 h 55"/>
                  <a:gd name="T12" fmla="*/ 12 w 20"/>
                  <a:gd name="T13" fmla="*/ 41 h 55"/>
                  <a:gd name="T14" fmla="*/ 20 w 20"/>
                  <a:gd name="T15" fmla="*/ 2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5">
                    <a:moveTo>
                      <a:pt x="20" y="20"/>
                    </a:moveTo>
                    <a:cubicBezTo>
                      <a:pt x="20" y="14"/>
                      <a:pt x="17" y="0"/>
                      <a:pt x="10" y="0"/>
                    </a:cubicBezTo>
                    <a:cubicBezTo>
                      <a:pt x="4" y="0"/>
                      <a:pt x="0" y="14"/>
                      <a:pt x="0" y="20"/>
                    </a:cubicBezTo>
                    <a:cubicBezTo>
                      <a:pt x="0" y="26"/>
                      <a:pt x="2" y="39"/>
                      <a:pt x="9" y="41"/>
                    </a:cubicBezTo>
                    <a:cubicBezTo>
                      <a:pt x="9" y="55"/>
                      <a:pt x="9" y="55"/>
                      <a:pt x="9" y="55"/>
                    </a:cubicBezTo>
                    <a:cubicBezTo>
                      <a:pt x="12" y="55"/>
                      <a:pt x="12" y="55"/>
                      <a:pt x="12" y="55"/>
                    </a:cubicBezTo>
                    <a:cubicBezTo>
                      <a:pt x="12" y="41"/>
                      <a:pt x="12" y="41"/>
                      <a:pt x="12" y="41"/>
                    </a:cubicBezTo>
                    <a:cubicBezTo>
                      <a:pt x="19" y="39"/>
                      <a:pt x="20" y="26"/>
                      <a:pt x="20" y="20"/>
                    </a:cubicBezTo>
                    <a:close/>
                  </a:path>
                </a:pathLst>
              </a:custGeom>
              <a:solidFill>
                <a:srgbClr val="C6E6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3326607" y="1922413"/>
              <a:ext cx="446087" cy="581026"/>
              <a:chOff x="3326607" y="2279650"/>
              <a:chExt cx="446087" cy="581026"/>
            </a:xfrm>
          </p:grpSpPr>
          <p:sp>
            <p:nvSpPr>
              <p:cNvPr id="36" name="Line 28"/>
              <p:cNvSpPr>
                <a:spLocks noChangeShapeType="1"/>
              </p:cNvSpPr>
              <p:nvPr/>
            </p:nvSpPr>
            <p:spPr bwMode="auto">
              <a:xfrm>
                <a:off x="3328988" y="2859782"/>
                <a:ext cx="230187"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 name="Line 29"/>
              <p:cNvSpPr>
                <a:spLocks noChangeShapeType="1"/>
              </p:cNvSpPr>
              <p:nvPr/>
            </p:nvSpPr>
            <p:spPr bwMode="auto">
              <a:xfrm>
                <a:off x="3592512" y="2859782"/>
                <a:ext cx="49212" cy="0"/>
              </a:xfrm>
              <a:prstGeom prst="line">
                <a:avLst/>
              </a:prstGeom>
              <a:noFill/>
              <a:ln w="6350" cap="rnd">
                <a:solidFill>
                  <a:srgbClr val="12B78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nvGrpSpPr>
              <p:cNvPr id="38" name="组合 37"/>
              <p:cNvGrpSpPr/>
              <p:nvPr/>
            </p:nvGrpSpPr>
            <p:grpSpPr>
              <a:xfrm>
                <a:off x="3326607" y="2279650"/>
                <a:ext cx="446087" cy="581026"/>
                <a:chOff x="1493838" y="2298700"/>
                <a:chExt cx="446087" cy="581026"/>
              </a:xfrm>
            </p:grpSpPr>
            <p:sp>
              <p:nvSpPr>
                <p:cNvPr id="39" name="Freeform 30"/>
                <p:cNvSpPr/>
                <p:nvPr/>
              </p:nvSpPr>
              <p:spPr bwMode="auto">
                <a:xfrm>
                  <a:off x="1520825" y="2317750"/>
                  <a:ext cx="400050" cy="512763"/>
                </a:xfrm>
                <a:custGeom>
                  <a:avLst/>
                  <a:gdLst>
                    <a:gd name="T0" fmla="*/ 37 w 252"/>
                    <a:gd name="T1" fmla="*/ 323 h 323"/>
                    <a:gd name="T2" fmla="*/ 0 w 252"/>
                    <a:gd name="T3" fmla="*/ 295 h 323"/>
                    <a:gd name="T4" fmla="*/ 215 w 252"/>
                    <a:gd name="T5" fmla="*/ 0 h 323"/>
                    <a:gd name="T6" fmla="*/ 252 w 252"/>
                    <a:gd name="T7" fmla="*/ 28 h 323"/>
                    <a:gd name="T8" fmla="*/ 37 w 252"/>
                    <a:gd name="T9" fmla="*/ 323 h 323"/>
                  </a:gdLst>
                  <a:ahLst/>
                  <a:cxnLst>
                    <a:cxn ang="0">
                      <a:pos x="T0" y="T1"/>
                    </a:cxn>
                    <a:cxn ang="0">
                      <a:pos x="T2" y="T3"/>
                    </a:cxn>
                    <a:cxn ang="0">
                      <a:pos x="T4" y="T5"/>
                    </a:cxn>
                    <a:cxn ang="0">
                      <a:pos x="T6" y="T7"/>
                    </a:cxn>
                    <a:cxn ang="0">
                      <a:pos x="T8" y="T9"/>
                    </a:cxn>
                  </a:cxnLst>
                  <a:rect l="0" t="0" r="r" b="b"/>
                  <a:pathLst>
                    <a:path w="252" h="323">
                      <a:moveTo>
                        <a:pt x="37" y="323"/>
                      </a:moveTo>
                      <a:lnTo>
                        <a:pt x="0" y="295"/>
                      </a:lnTo>
                      <a:lnTo>
                        <a:pt x="215" y="0"/>
                      </a:lnTo>
                      <a:lnTo>
                        <a:pt x="252" y="28"/>
                      </a:lnTo>
                      <a:lnTo>
                        <a:pt x="37" y="323"/>
                      </a:ln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
                <p:cNvSpPr/>
                <p:nvPr/>
              </p:nvSpPr>
              <p:spPr bwMode="auto">
                <a:xfrm>
                  <a:off x="1768475" y="2317750"/>
                  <a:ext cx="152400" cy="171450"/>
                </a:xfrm>
                <a:custGeom>
                  <a:avLst/>
                  <a:gdLst>
                    <a:gd name="T0" fmla="*/ 40 w 96"/>
                    <a:gd name="T1" fmla="*/ 108 h 108"/>
                    <a:gd name="T2" fmla="*/ 0 w 96"/>
                    <a:gd name="T3" fmla="*/ 80 h 108"/>
                    <a:gd name="T4" fmla="*/ 59 w 96"/>
                    <a:gd name="T5" fmla="*/ 0 h 108"/>
                    <a:gd name="T6" fmla="*/ 96 w 96"/>
                    <a:gd name="T7" fmla="*/ 28 h 108"/>
                    <a:gd name="T8" fmla="*/ 40 w 96"/>
                    <a:gd name="T9" fmla="*/ 108 h 108"/>
                  </a:gdLst>
                  <a:ahLst/>
                  <a:cxnLst>
                    <a:cxn ang="0">
                      <a:pos x="T0" y="T1"/>
                    </a:cxn>
                    <a:cxn ang="0">
                      <a:pos x="T2" y="T3"/>
                    </a:cxn>
                    <a:cxn ang="0">
                      <a:pos x="T4" y="T5"/>
                    </a:cxn>
                    <a:cxn ang="0">
                      <a:pos x="T6" y="T7"/>
                    </a:cxn>
                    <a:cxn ang="0">
                      <a:pos x="T8" y="T9"/>
                    </a:cxn>
                  </a:cxnLst>
                  <a:rect l="0" t="0" r="r" b="b"/>
                  <a:pathLst>
                    <a:path w="96" h="108">
                      <a:moveTo>
                        <a:pt x="40" y="108"/>
                      </a:moveTo>
                      <a:lnTo>
                        <a:pt x="0" y="80"/>
                      </a:lnTo>
                      <a:lnTo>
                        <a:pt x="59" y="0"/>
                      </a:lnTo>
                      <a:lnTo>
                        <a:pt x="96" y="28"/>
                      </a:lnTo>
                      <a:lnTo>
                        <a:pt x="40" y="108"/>
                      </a:lnTo>
                      <a:close/>
                    </a:path>
                  </a:pathLst>
                </a:custGeom>
                <a:solidFill>
                  <a:srgbClr val="FF91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2"/>
                <p:cNvSpPr/>
                <p:nvPr/>
              </p:nvSpPr>
              <p:spPr bwMode="auto">
                <a:xfrm>
                  <a:off x="1738313" y="2376488"/>
                  <a:ext cx="130175" cy="169863"/>
                </a:xfrm>
                <a:custGeom>
                  <a:avLst/>
                  <a:gdLst>
                    <a:gd name="T0" fmla="*/ 4 w 35"/>
                    <a:gd name="T1" fmla="*/ 44 h 45"/>
                    <a:gd name="T2" fmla="*/ 1 w 35"/>
                    <a:gd name="T3" fmla="*/ 44 h 45"/>
                    <a:gd name="T4" fmla="*/ 1 w 35"/>
                    <a:gd name="T5" fmla="*/ 44 h 45"/>
                    <a:gd name="T6" fmla="*/ 1 w 35"/>
                    <a:gd name="T7" fmla="*/ 42 h 45"/>
                    <a:gd name="T8" fmla="*/ 31 w 35"/>
                    <a:gd name="T9" fmla="*/ 1 h 45"/>
                    <a:gd name="T10" fmla="*/ 33 w 35"/>
                    <a:gd name="T11" fmla="*/ 1 h 45"/>
                    <a:gd name="T12" fmla="*/ 33 w 35"/>
                    <a:gd name="T13" fmla="*/ 1 h 45"/>
                    <a:gd name="T14" fmla="*/ 34 w 35"/>
                    <a:gd name="T15" fmla="*/ 3 h 45"/>
                    <a:gd name="T16" fmla="*/ 4 w 35"/>
                    <a:gd name="T1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5">
                      <a:moveTo>
                        <a:pt x="4" y="44"/>
                      </a:moveTo>
                      <a:cubicBezTo>
                        <a:pt x="3" y="45"/>
                        <a:pt x="2" y="45"/>
                        <a:pt x="1" y="44"/>
                      </a:cubicBezTo>
                      <a:cubicBezTo>
                        <a:pt x="1" y="44"/>
                        <a:pt x="1" y="44"/>
                        <a:pt x="1" y="44"/>
                      </a:cubicBezTo>
                      <a:cubicBezTo>
                        <a:pt x="1" y="44"/>
                        <a:pt x="0" y="43"/>
                        <a:pt x="1" y="42"/>
                      </a:cubicBezTo>
                      <a:cubicBezTo>
                        <a:pt x="31" y="1"/>
                        <a:pt x="31" y="1"/>
                        <a:pt x="31" y="1"/>
                      </a:cubicBezTo>
                      <a:cubicBezTo>
                        <a:pt x="31" y="0"/>
                        <a:pt x="32" y="0"/>
                        <a:pt x="33" y="1"/>
                      </a:cubicBezTo>
                      <a:cubicBezTo>
                        <a:pt x="33" y="1"/>
                        <a:pt x="33" y="1"/>
                        <a:pt x="33" y="1"/>
                      </a:cubicBezTo>
                      <a:cubicBezTo>
                        <a:pt x="34" y="2"/>
                        <a:pt x="35" y="3"/>
                        <a:pt x="34" y="3"/>
                      </a:cubicBez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3"/>
                <p:cNvSpPr/>
                <p:nvPr/>
              </p:nvSpPr>
              <p:spPr bwMode="auto">
                <a:xfrm>
                  <a:off x="1854200" y="2298700"/>
                  <a:ext cx="85725" cy="66675"/>
                </a:xfrm>
                <a:custGeom>
                  <a:avLst/>
                  <a:gdLst>
                    <a:gd name="T0" fmla="*/ 22 w 23"/>
                    <a:gd name="T1" fmla="*/ 17 h 18"/>
                    <a:gd name="T2" fmla="*/ 18 w 23"/>
                    <a:gd name="T3" fmla="*/ 17 h 18"/>
                    <a:gd name="T4" fmla="*/ 2 w 23"/>
                    <a:gd name="T5" fmla="*/ 5 h 18"/>
                    <a:gd name="T6" fmla="*/ 1 w 23"/>
                    <a:gd name="T7" fmla="*/ 1 h 18"/>
                    <a:gd name="T8" fmla="*/ 1 w 23"/>
                    <a:gd name="T9" fmla="*/ 1 h 18"/>
                    <a:gd name="T10" fmla="*/ 5 w 23"/>
                    <a:gd name="T11" fmla="*/ 1 h 18"/>
                    <a:gd name="T12" fmla="*/ 22 w 23"/>
                    <a:gd name="T13" fmla="*/ 13 h 18"/>
                    <a:gd name="T14" fmla="*/ 22 w 23"/>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22" y="17"/>
                      </a:moveTo>
                      <a:cubicBezTo>
                        <a:pt x="21" y="18"/>
                        <a:pt x="20" y="18"/>
                        <a:pt x="18" y="17"/>
                      </a:cubicBezTo>
                      <a:cubicBezTo>
                        <a:pt x="2" y="5"/>
                        <a:pt x="2" y="5"/>
                        <a:pt x="2" y="5"/>
                      </a:cubicBezTo>
                      <a:cubicBezTo>
                        <a:pt x="1" y="4"/>
                        <a:pt x="0" y="3"/>
                        <a:pt x="1" y="1"/>
                      </a:cubicBezTo>
                      <a:cubicBezTo>
                        <a:pt x="1" y="1"/>
                        <a:pt x="1" y="1"/>
                        <a:pt x="1" y="1"/>
                      </a:cubicBezTo>
                      <a:cubicBezTo>
                        <a:pt x="2" y="0"/>
                        <a:pt x="4" y="0"/>
                        <a:pt x="5" y="1"/>
                      </a:cubicBezTo>
                      <a:cubicBezTo>
                        <a:pt x="22" y="13"/>
                        <a:pt x="22" y="13"/>
                        <a:pt x="22" y="13"/>
                      </a:cubicBezTo>
                      <a:cubicBezTo>
                        <a:pt x="23" y="14"/>
                        <a:pt x="23" y="16"/>
                        <a:pt x="22" y="17"/>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1493838" y="2786063"/>
                  <a:ext cx="85725" cy="93663"/>
                </a:xfrm>
                <a:custGeom>
                  <a:avLst/>
                  <a:gdLst>
                    <a:gd name="T0" fmla="*/ 0 w 54"/>
                    <a:gd name="T1" fmla="*/ 59 h 59"/>
                    <a:gd name="T2" fmla="*/ 17 w 54"/>
                    <a:gd name="T3" fmla="*/ 0 h 59"/>
                    <a:gd name="T4" fmla="*/ 54 w 54"/>
                    <a:gd name="T5" fmla="*/ 28 h 59"/>
                    <a:gd name="T6" fmla="*/ 0 w 54"/>
                    <a:gd name="T7" fmla="*/ 59 h 59"/>
                  </a:gdLst>
                  <a:ahLst/>
                  <a:cxnLst>
                    <a:cxn ang="0">
                      <a:pos x="T0" y="T1"/>
                    </a:cxn>
                    <a:cxn ang="0">
                      <a:pos x="T2" y="T3"/>
                    </a:cxn>
                    <a:cxn ang="0">
                      <a:pos x="T4" y="T5"/>
                    </a:cxn>
                    <a:cxn ang="0">
                      <a:pos x="T6" y="T7"/>
                    </a:cxn>
                  </a:cxnLst>
                  <a:rect l="0" t="0" r="r" b="b"/>
                  <a:pathLst>
                    <a:path w="54" h="59">
                      <a:moveTo>
                        <a:pt x="0" y="59"/>
                      </a:moveTo>
                      <a:lnTo>
                        <a:pt x="17" y="0"/>
                      </a:lnTo>
                      <a:lnTo>
                        <a:pt x="54" y="28"/>
                      </a:lnTo>
                      <a:lnTo>
                        <a:pt x="0" y="59"/>
                      </a:lnTo>
                      <a:close/>
                    </a:path>
                  </a:pathLst>
                </a:custGeom>
                <a:solidFill>
                  <a:srgbClr val="FDE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1520825" y="2778125"/>
                  <a:ext cx="66675" cy="52388"/>
                </a:xfrm>
                <a:custGeom>
                  <a:avLst/>
                  <a:gdLst>
                    <a:gd name="T0" fmla="*/ 42 w 42"/>
                    <a:gd name="T1" fmla="*/ 28 h 33"/>
                    <a:gd name="T2" fmla="*/ 2 w 42"/>
                    <a:gd name="T3" fmla="*/ 0 h 33"/>
                    <a:gd name="T4" fmla="*/ 0 w 42"/>
                    <a:gd name="T5" fmla="*/ 5 h 33"/>
                    <a:gd name="T6" fmla="*/ 37 w 42"/>
                    <a:gd name="T7" fmla="*/ 33 h 33"/>
                    <a:gd name="T8" fmla="*/ 42 w 42"/>
                    <a:gd name="T9" fmla="*/ 28 h 33"/>
                  </a:gdLst>
                  <a:ahLst/>
                  <a:cxnLst>
                    <a:cxn ang="0">
                      <a:pos x="T0" y="T1"/>
                    </a:cxn>
                    <a:cxn ang="0">
                      <a:pos x="T2" y="T3"/>
                    </a:cxn>
                    <a:cxn ang="0">
                      <a:pos x="T4" y="T5"/>
                    </a:cxn>
                    <a:cxn ang="0">
                      <a:pos x="T6" y="T7"/>
                    </a:cxn>
                    <a:cxn ang="0">
                      <a:pos x="T8" y="T9"/>
                    </a:cxn>
                  </a:cxnLst>
                  <a:rect l="0" t="0" r="r" b="b"/>
                  <a:pathLst>
                    <a:path w="42" h="33">
                      <a:moveTo>
                        <a:pt x="42" y="28"/>
                      </a:moveTo>
                      <a:lnTo>
                        <a:pt x="2" y="0"/>
                      </a:lnTo>
                      <a:lnTo>
                        <a:pt x="0" y="5"/>
                      </a:lnTo>
                      <a:lnTo>
                        <a:pt x="37" y="33"/>
                      </a:lnTo>
                      <a:lnTo>
                        <a:pt x="42" y="28"/>
                      </a:ln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p:nvPr/>
              </p:nvSpPr>
              <p:spPr bwMode="auto">
                <a:xfrm>
                  <a:off x="1493838" y="2857500"/>
                  <a:ext cx="22225" cy="22225"/>
                </a:xfrm>
                <a:custGeom>
                  <a:avLst/>
                  <a:gdLst>
                    <a:gd name="T0" fmla="*/ 5 w 14"/>
                    <a:gd name="T1" fmla="*/ 0 h 14"/>
                    <a:gd name="T2" fmla="*/ 0 w 14"/>
                    <a:gd name="T3" fmla="*/ 14 h 14"/>
                    <a:gd name="T4" fmla="*/ 14 w 14"/>
                    <a:gd name="T5" fmla="*/ 7 h 14"/>
                    <a:gd name="T6" fmla="*/ 5 w 14"/>
                    <a:gd name="T7" fmla="*/ 0 h 14"/>
                  </a:gdLst>
                  <a:ahLst/>
                  <a:cxnLst>
                    <a:cxn ang="0">
                      <a:pos x="T0" y="T1"/>
                    </a:cxn>
                    <a:cxn ang="0">
                      <a:pos x="T2" y="T3"/>
                    </a:cxn>
                    <a:cxn ang="0">
                      <a:pos x="T4" y="T5"/>
                    </a:cxn>
                    <a:cxn ang="0">
                      <a:pos x="T6" y="T7"/>
                    </a:cxn>
                  </a:cxnLst>
                  <a:rect l="0" t="0" r="r" b="b"/>
                  <a:pathLst>
                    <a:path w="14" h="14">
                      <a:moveTo>
                        <a:pt x="5" y="0"/>
                      </a:moveTo>
                      <a:lnTo>
                        <a:pt x="0" y="14"/>
                      </a:lnTo>
                      <a:lnTo>
                        <a:pt x="14" y="7"/>
                      </a:lnTo>
                      <a:lnTo>
                        <a:pt x="5" y="0"/>
                      </a:ln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4121150" y="1190576"/>
              <a:ext cx="1346200" cy="1114425"/>
              <a:chOff x="2286000" y="1566863"/>
              <a:chExt cx="1346200" cy="1114425"/>
            </a:xfrm>
          </p:grpSpPr>
          <p:sp>
            <p:nvSpPr>
              <p:cNvPr id="18" name="Freeform 10"/>
              <p:cNvSpPr/>
              <p:nvPr/>
            </p:nvSpPr>
            <p:spPr bwMode="auto">
              <a:xfrm>
                <a:off x="2878138" y="2343150"/>
                <a:ext cx="379412" cy="19050"/>
              </a:xfrm>
              <a:custGeom>
                <a:avLst/>
                <a:gdLst>
                  <a:gd name="T0" fmla="*/ 0 w 239"/>
                  <a:gd name="T1" fmla="*/ 12 h 12"/>
                  <a:gd name="T2" fmla="*/ 217 w 239"/>
                  <a:gd name="T3" fmla="*/ 12 h 12"/>
                  <a:gd name="T4" fmla="*/ 239 w 239"/>
                  <a:gd name="T5" fmla="*/ 0 h 12"/>
                  <a:gd name="T6" fmla="*/ 0 w 239"/>
                  <a:gd name="T7" fmla="*/ 0 h 12"/>
                  <a:gd name="T8" fmla="*/ 0 w 239"/>
                  <a:gd name="T9" fmla="*/ 12 h 12"/>
                </a:gdLst>
                <a:ahLst/>
                <a:cxnLst>
                  <a:cxn ang="0">
                    <a:pos x="T0" y="T1"/>
                  </a:cxn>
                  <a:cxn ang="0">
                    <a:pos x="T2" y="T3"/>
                  </a:cxn>
                  <a:cxn ang="0">
                    <a:pos x="T4" y="T5"/>
                  </a:cxn>
                  <a:cxn ang="0">
                    <a:pos x="T6" y="T7"/>
                  </a:cxn>
                  <a:cxn ang="0">
                    <a:pos x="T8" y="T9"/>
                  </a:cxn>
                </a:cxnLst>
                <a:rect l="0" t="0" r="r" b="b"/>
                <a:pathLst>
                  <a:path w="239" h="12">
                    <a:moveTo>
                      <a:pt x="0" y="12"/>
                    </a:moveTo>
                    <a:lnTo>
                      <a:pt x="217" y="12"/>
                    </a:lnTo>
                    <a:lnTo>
                      <a:pt x="239" y="0"/>
                    </a:lnTo>
                    <a:lnTo>
                      <a:pt x="0" y="0"/>
                    </a:lnTo>
                    <a:lnTo>
                      <a:pt x="0" y="12"/>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3257550" y="2241550"/>
                <a:ext cx="374650" cy="15875"/>
              </a:xfrm>
              <a:custGeom>
                <a:avLst/>
                <a:gdLst>
                  <a:gd name="T0" fmla="*/ 0 w 236"/>
                  <a:gd name="T1" fmla="*/ 10 h 10"/>
                  <a:gd name="T2" fmla="*/ 215 w 236"/>
                  <a:gd name="T3" fmla="*/ 10 h 10"/>
                  <a:gd name="T4" fmla="*/ 236 w 236"/>
                  <a:gd name="T5" fmla="*/ 0 h 10"/>
                  <a:gd name="T6" fmla="*/ 0 w 236"/>
                  <a:gd name="T7" fmla="*/ 0 h 10"/>
                  <a:gd name="T8" fmla="*/ 0 w 236"/>
                  <a:gd name="T9" fmla="*/ 10 h 10"/>
                </a:gdLst>
                <a:ahLst/>
                <a:cxnLst>
                  <a:cxn ang="0">
                    <a:pos x="T0" y="T1"/>
                  </a:cxn>
                  <a:cxn ang="0">
                    <a:pos x="T2" y="T3"/>
                  </a:cxn>
                  <a:cxn ang="0">
                    <a:pos x="T4" y="T5"/>
                  </a:cxn>
                  <a:cxn ang="0">
                    <a:pos x="T6" y="T7"/>
                  </a:cxn>
                  <a:cxn ang="0">
                    <a:pos x="T8" y="T9"/>
                  </a:cxn>
                </a:cxnLst>
                <a:rect l="0" t="0" r="r" b="b"/>
                <a:pathLst>
                  <a:path w="236" h="10">
                    <a:moveTo>
                      <a:pt x="0" y="10"/>
                    </a:moveTo>
                    <a:lnTo>
                      <a:pt x="215" y="10"/>
                    </a:lnTo>
                    <a:lnTo>
                      <a:pt x="236" y="0"/>
                    </a:lnTo>
                    <a:lnTo>
                      <a:pt x="0" y="0"/>
                    </a:lnTo>
                    <a:lnTo>
                      <a:pt x="0" y="10"/>
                    </a:lnTo>
                    <a:close/>
                  </a:path>
                </a:pathLst>
              </a:custGeom>
              <a:solidFill>
                <a:srgbClr val="B7C8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3128963" y="1968500"/>
                <a:ext cx="376237" cy="374650"/>
              </a:xfrm>
              <a:custGeom>
                <a:avLst/>
                <a:gdLst>
                  <a:gd name="T0" fmla="*/ 100 w 100"/>
                  <a:gd name="T1" fmla="*/ 0 h 100"/>
                  <a:gd name="T2" fmla="*/ 67 w 100"/>
                  <a:gd name="T3" fmla="*/ 0 h 100"/>
                  <a:gd name="T4" fmla="*/ 0 w 100"/>
                  <a:gd name="T5" fmla="*/ 0 h 100"/>
                  <a:gd name="T6" fmla="*/ 0 w 100"/>
                  <a:gd name="T7" fmla="*/ 67 h 100"/>
                  <a:gd name="T8" fmla="*/ 34 w 100"/>
                  <a:gd name="T9" fmla="*/ 100 h 100"/>
                  <a:gd name="T10" fmla="*/ 67 w 100"/>
                  <a:gd name="T11" fmla="*/ 67 h 100"/>
                  <a:gd name="T12" fmla="*/ 67 w 100"/>
                  <a:gd name="T13" fmla="*/ 34 h 100"/>
                  <a:gd name="T14" fmla="*/ 100 w 100"/>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0">
                    <a:moveTo>
                      <a:pt x="100" y="0"/>
                    </a:moveTo>
                    <a:cubicBezTo>
                      <a:pt x="67" y="0"/>
                      <a:pt x="67" y="0"/>
                      <a:pt x="67" y="0"/>
                    </a:cubicBezTo>
                    <a:cubicBezTo>
                      <a:pt x="0" y="0"/>
                      <a:pt x="0" y="0"/>
                      <a:pt x="0" y="0"/>
                    </a:cubicBezTo>
                    <a:cubicBezTo>
                      <a:pt x="0" y="67"/>
                      <a:pt x="0" y="67"/>
                      <a:pt x="0" y="67"/>
                    </a:cubicBezTo>
                    <a:cubicBezTo>
                      <a:pt x="0" y="85"/>
                      <a:pt x="15" y="100"/>
                      <a:pt x="34" y="100"/>
                    </a:cubicBezTo>
                    <a:cubicBezTo>
                      <a:pt x="52" y="100"/>
                      <a:pt x="67" y="85"/>
                      <a:pt x="67" y="67"/>
                    </a:cubicBezTo>
                    <a:cubicBezTo>
                      <a:pt x="67" y="34"/>
                      <a:pt x="67" y="34"/>
                      <a:pt x="67" y="34"/>
                    </a:cubicBezTo>
                    <a:cubicBezTo>
                      <a:pt x="67" y="15"/>
                      <a:pt x="82" y="0"/>
                      <a:pt x="100"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3381375" y="1968500"/>
                <a:ext cx="250825" cy="273050"/>
              </a:xfrm>
              <a:custGeom>
                <a:avLst/>
                <a:gdLst>
                  <a:gd name="T0" fmla="*/ 33 w 67"/>
                  <a:gd name="T1" fmla="*/ 0 h 73"/>
                  <a:gd name="T2" fmla="*/ 0 w 67"/>
                  <a:gd name="T3" fmla="*/ 34 h 73"/>
                  <a:gd name="T4" fmla="*/ 0 w 67"/>
                  <a:gd name="T5" fmla="*/ 73 h 73"/>
                  <a:gd name="T6" fmla="*/ 67 w 67"/>
                  <a:gd name="T7" fmla="*/ 73 h 73"/>
                  <a:gd name="T8" fmla="*/ 67 w 67"/>
                  <a:gd name="T9" fmla="*/ 34 h 73"/>
                  <a:gd name="T10" fmla="*/ 33 w 67"/>
                  <a:gd name="T11" fmla="*/ 0 h 73"/>
                </a:gdLst>
                <a:ahLst/>
                <a:cxnLst>
                  <a:cxn ang="0">
                    <a:pos x="T0" y="T1"/>
                  </a:cxn>
                  <a:cxn ang="0">
                    <a:pos x="T2" y="T3"/>
                  </a:cxn>
                  <a:cxn ang="0">
                    <a:pos x="T4" y="T5"/>
                  </a:cxn>
                  <a:cxn ang="0">
                    <a:pos x="T6" y="T7"/>
                  </a:cxn>
                  <a:cxn ang="0">
                    <a:pos x="T8" y="T9"/>
                  </a:cxn>
                  <a:cxn ang="0">
                    <a:pos x="T10" y="T11"/>
                  </a:cxn>
                </a:cxnLst>
                <a:rect l="0" t="0" r="r" b="b"/>
                <a:pathLst>
                  <a:path w="67" h="73">
                    <a:moveTo>
                      <a:pt x="33" y="0"/>
                    </a:moveTo>
                    <a:cubicBezTo>
                      <a:pt x="15" y="0"/>
                      <a:pt x="0" y="15"/>
                      <a:pt x="0" y="34"/>
                    </a:cubicBezTo>
                    <a:cubicBezTo>
                      <a:pt x="0" y="73"/>
                      <a:pt x="0" y="73"/>
                      <a:pt x="0" y="73"/>
                    </a:cubicBezTo>
                    <a:cubicBezTo>
                      <a:pt x="67" y="73"/>
                      <a:pt x="67" y="73"/>
                      <a:pt x="67" y="73"/>
                    </a:cubicBezTo>
                    <a:cubicBezTo>
                      <a:pt x="67" y="34"/>
                      <a:pt x="67" y="34"/>
                      <a:pt x="67" y="34"/>
                    </a:cubicBezTo>
                    <a:cubicBezTo>
                      <a:pt x="67" y="15"/>
                      <a:pt x="52"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Line 25"/>
              <p:cNvSpPr>
                <a:spLocks noChangeShapeType="1"/>
              </p:cNvSpPr>
              <p:nvPr/>
            </p:nvSpPr>
            <p:spPr bwMode="auto">
              <a:xfrm>
                <a:off x="2905125" y="2073275"/>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26"/>
              <p:cNvSpPr>
                <a:spLocks noChangeShapeType="1"/>
              </p:cNvSpPr>
              <p:nvPr/>
            </p:nvSpPr>
            <p:spPr bwMode="auto">
              <a:xfrm>
                <a:off x="2905125" y="2216150"/>
                <a:ext cx="377825"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2878138" y="1566863"/>
                <a:ext cx="379412" cy="776288"/>
              </a:xfrm>
              <a:custGeom>
                <a:avLst/>
                <a:gdLst>
                  <a:gd name="T0" fmla="*/ 67 w 101"/>
                  <a:gd name="T1" fmla="*/ 174 h 207"/>
                  <a:gd name="T2" fmla="*/ 67 w 101"/>
                  <a:gd name="T3" fmla="*/ 33 h 207"/>
                  <a:gd name="T4" fmla="*/ 34 w 101"/>
                  <a:gd name="T5" fmla="*/ 0 h 207"/>
                  <a:gd name="T6" fmla="*/ 0 w 101"/>
                  <a:gd name="T7" fmla="*/ 33 h 207"/>
                  <a:gd name="T8" fmla="*/ 0 w 101"/>
                  <a:gd name="T9" fmla="*/ 207 h 207"/>
                  <a:gd name="T10" fmla="*/ 37 w 101"/>
                  <a:gd name="T11" fmla="*/ 207 h 207"/>
                  <a:gd name="T12" fmla="*/ 67 w 101"/>
                  <a:gd name="T13" fmla="*/ 207 h 207"/>
                  <a:gd name="T14" fmla="*/ 101 w 101"/>
                  <a:gd name="T15" fmla="*/ 207 h 207"/>
                  <a:gd name="T16" fmla="*/ 67 w 101"/>
                  <a:gd name="T17"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7">
                    <a:moveTo>
                      <a:pt x="67" y="174"/>
                    </a:moveTo>
                    <a:cubicBezTo>
                      <a:pt x="67" y="33"/>
                      <a:pt x="67" y="33"/>
                      <a:pt x="67" y="33"/>
                    </a:cubicBezTo>
                    <a:cubicBezTo>
                      <a:pt x="67" y="15"/>
                      <a:pt x="52" y="0"/>
                      <a:pt x="34" y="0"/>
                    </a:cubicBezTo>
                    <a:cubicBezTo>
                      <a:pt x="15" y="0"/>
                      <a:pt x="0" y="15"/>
                      <a:pt x="0" y="33"/>
                    </a:cubicBezTo>
                    <a:cubicBezTo>
                      <a:pt x="0" y="207"/>
                      <a:pt x="0" y="207"/>
                      <a:pt x="0" y="207"/>
                    </a:cubicBezTo>
                    <a:cubicBezTo>
                      <a:pt x="37" y="207"/>
                      <a:pt x="37" y="207"/>
                      <a:pt x="37" y="207"/>
                    </a:cubicBezTo>
                    <a:cubicBezTo>
                      <a:pt x="67" y="207"/>
                      <a:pt x="67" y="207"/>
                      <a:pt x="67" y="207"/>
                    </a:cubicBezTo>
                    <a:cubicBezTo>
                      <a:pt x="101" y="207"/>
                      <a:pt x="101" y="207"/>
                      <a:pt x="101" y="207"/>
                    </a:cubicBezTo>
                    <a:cubicBezTo>
                      <a:pt x="82" y="207"/>
                      <a:pt x="67" y="192"/>
                      <a:pt x="67"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Line 15"/>
              <p:cNvSpPr>
                <a:spLocks noChangeShapeType="1"/>
              </p:cNvSpPr>
              <p:nvPr/>
            </p:nvSpPr>
            <p:spPr bwMode="auto">
              <a:xfrm>
                <a:off x="2644775" y="1830388"/>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16"/>
              <p:cNvSpPr>
                <a:spLocks noChangeShapeType="1"/>
              </p:cNvSpPr>
              <p:nvPr/>
            </p:nvSpPr>
            <p:spPr bwMode="auto">
              <a:xfrm>
                <a:off x="2644775" y="1968500"/>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7"/>
              <p:cNvSpPr>
                <a:spLocks noChangeShapeType="1"/>
              </p:cNvSpPr>
              <p:nvPr/>
            </p:nvSpPr>
            <p:spPr bwMode="auto">
              <a:xfrm>
                <a:off x="2644775" y="2111375"/>
                <a:ext cx="379412" cy="0"/>
              </a:xfrm>
              <a:prstGeom prst="line">
                <a:avLst/>
              </a:prstGeom>
              <a:noFill/>
              <a:ln w="6350" cap="rnd">
                <a:solidFill>
                  <a:srgbClr val="EEEE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2286000" y="1566863"/>
                <a:ext cx="719137" cy="1114425"/>
              </a:xfrm>
              <a:custGeom>
                <a:avLst/>
                <a:gdLst>
                  <a:gd name="T0" fmla="*/ 192 w 192"/>
                  <a:gd name="T1" fmla="*/ 0 h 297"/>
                  <a:gd name="T2" fmla="*/ 34 w 192"/>
                  <a:gd name="T3" fmla="*/ 0 h 297"/>
                  <a:gd name="T4" fmla="*/ 0 w 192"/>
                  <a:gd name="T5" fmla="*/ 33 h 297"/>
                  <a:gd name="T6" fmla="*/ 0 w 192"/>
                  <a:gd name="T7" fmla="*/ 297 h 297"/>
                  <a:gd name="T8" fmla="*/ 158 w 192"/>
                  <a:gd name="T9" fmla="*/ 297 h 297"/>
                  <a:gd name="T10" fmla="*/ 158 w 192"/>
                  <a:gd name="T11" fmla="*/ 33 h 297"/>
                  <a:gd name="T12" fmla="*/ 192 w 192"/>
                  <a:gd name="T13" fmla="*/ 0 h 297"/>
                </a:gdLst>
                <a:ahLst/>
                <a:cxnLst>
                  <a:cxn ang="0">
                    <a:pos x="T0" y="T1"/>
                  </a:cxn>
                  <a:cxn ang="0">
                    <a:pos x="T2" y="T3"/>
                  </a:cxn>
                  <a:cxn ang="0">
                    <a:pos x="T4" y="T5"/>
                  </a:cxn>
                  <a:cxn ang="0">
                    <a:pos x="T6" y="T7"/>
                  </a:cxn>
                  <a:cxn ang="0">
                    <a:pos x="T8" y="T9"/>
                  </a:cxn>
                  <a:cxn ang="0">
                    <a:pos x="T10" y="T11"/>
                  </a:cxn>
                  <a:cxn ang="0">
                    <a:pos x="T12" y="T13"/>
                  </a:cxn>
                </a:cxnLst>
                <a:rect l="0" t="0" r="r" b="b"/>
                <a:pathLst>
                  <a:path w="192" h="297">
                    <a:moveTo>
                      <a:pt x="192" y="0"/>
                    </a:moveTo>
                    <a:cubicBezTo>
                      <a:pt x="34" y="0"/>
                      <a:pt x="34" y="0"/>
                      <a:pt x="34" y="0"/>
                    </a:cubicBezTo>
                    <a:cubicBezTo>
                      <a:pt x="15" y="0"/>
                      <a:pt x="0" y="15"/>
                      <a:pt x="0" y="33"/>
                    </a:cubicBezTo>
                    <a:cubicBezTo>
                      <a:pt x="0" y="297"/>
                      <a:pt x="0" y="297"/>
                      <a:pt x="0" y="297"/>
                    </a:cubicBezTo>
                    <a:cubicBezTo>
                      <a:pt x="158" y="297"/>
                      <a:pt x="158" y="297"/>
                      <a:pt x="158" y="297"/>
                    </a:cubicBezTo>
                    <a:cubicBezTo>
                      <a:pt x="158" y="33"/>
                      <a:pt x="158" y="33"/>
                      <a:pt x="158" y="33"/>
                    </a:cubicBezTo>
                    <a:cubicBezTo>
                      <a:pt x="158" y="15"/>
                      <a:pt x="173" y="0"/>
                      <a:pt x="192" y="0"/>
                    </a:cubicBezTo>
                    <a:close/>
                  </a:path>
                </a:pathLst>
              </a:custGeom>
              <a:solidFill>
                <a:srgbClr val="12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Line 19"/>
              <p:cNvSpPr>
                <a:spLocks noChangeShapeType="1"/>
              </p:cNvSpPr>
              <p:nvPr/>
            </p:nvSpPr>
            <p:spPr bwMode="auto">
              <a:xfrm>
                <a:off x="2393950" y="22415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20"/>
              <p:cNvSpPr>
                <a:spLocks noChangeShapeType="1"/>
              </p:cNvSpPr>
              <p:nvPr/>
            </p:nvSpPr>
            <p:spPr bwMode="auto">
              <a:xfrm>
                <a:off x="2393950" y="2384425"/>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21"/>
              <p:cNvSpPr>
                <a:spLocks noChangeShapeType="1"/>
              </p:cNvSpPr>
              <p:nvPr/>
            </p:nvSpPr>
            <p:spPr bwMode="auto">
              <a:xfrm>
                <a:off x="2393950" y="210661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22"/>
              <p:cNvSpPr>
                <a:spLocks noChangeShapeType="1"/>
              </p:cNvSpPr>
              <p:nvPr/>
            </p:nvSpPr>
            <p:spPr bwMode="auto">
              <a:xfrm>
                <a:off x="2393950" y="196850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23"/>
              <p:cNvSpPr>
                <a:spLocks noChangeShapeType="1"/>
              </p:cNvSpPr>
              <p:nvPr/>
            </p:nvSpPr>
            <p:spPr bwMode="auto">
              <a:xfrm>
                <a:off x="2393950" y="1833563"/>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24"/>
              <p:cNvSpPr>
                <a:spLocks noChangeShapeType="1"/>
              </p:cNvSpPr>
              <p:nvPr/>
            </p:nvSpPr>
            <p:spPr bwMode="auto">
              <a:xfrm>
                <a:off x="2393950" y="1695450"/>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27"/>
              <p:cNvSpPr>
                <a:spLocks noChangeShapeType="1"/>
              </p:cNvSpPr>
              <p:nvPr/>
            </p:nvSpPr>
            <p:spPr bwMode="auto">
              <a:xfrm>
                <a:off x="2393950" y="2522538"/>
                <a:ext cx="379412" cy="0"/>
              </a:xfrm>
              <a:prstGeom prst="line">
                <a:avLst/>
              </a:prstGeom>
              <a:noFill/>
              <a:ln w="6350" cap="rnd">
                <a:solidFill>
                  <a:srgbClr val="FFFFF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3862388" y="2049413"/>
              <a:ext cx="561975" cy="473075"/>
              <a:chOff x="2027238" y="2425700"/>
              <a:chExt cx="561975" cy="473075"/>
            </a:xfrm>
          </p:grpSpPr>
          <p:sp>
            <p:nvSpPr>
              <p:cNvPr id="9" name="Freeform 37"/>
              <p:cNvSpPr/>
              <p:nvPr/>
            </p:nvSpPr>
            <p:spPr bwMode="auto">
              <a:xfrm>
                <a:off x="2138363" y="2425700"/>
                <a:ext cx="338137" cy="228600"/>
              </a:xfrm>
              <a:custGeom>
                <a:avLst/>
                <a:gdLst>
                  <a:gd name="T0" fmla="*/ 90 w 90"/>
                  <a:gd name="T1" fmla="*/ 52 h 61"/>
                  <a:gd name="T2" fmla="*/ 81 w 90"/>
                  <a:gd name="T3" fmla="*/ 61 h 61"/>
                  <a:gd name="T4" fmla="*/ 9 w 90"/>
                  <a:gd name="T5" fmla="*/ 61 h 61"/>
                  <a:gd name="T6" fmla="*/ 0 w 90"/>
                  <a:gd name="T7" fmla="*/ 52 h 61"/>
                  <a:gd name="T8" fmla="*/ 0 w 90"/>
                  <a:gd name="T9" fmla="*/ 9 h 61"/>
                  <a:gd name="T10" fmla="*/ 9 w 90"/>
                  <a:gd name="T11" fmla="*/ 0 h 61"/>
                  <a:gd name="T12" fmla="*/ 81 w 90"/>
                  <a:gd name="T13" fmla="*/ 0 h 61"/>
                  <a:gd name="T14" fmla="*/ 90 w 90"/>
                  <a:gd name="T15" fmla="*/ 9 h 61"/>
                  <a:gd name="T16" fmla="*/ 90 w 90"/>
                  <a:gd name="T1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
                    <a:moveTo>
                      <a:pt x="90" y="52"/>
                    </a:moveTo>
                    <a:cubicBezTo>
                      <a:pt x="90" y="57"/>
                      <a:pt x="86" y="61"/>
                      <a:pt x="81" y="61"/>
                    </a:cubicBezTo>
                    <a:cubicBezTo>
                      <a:pt x="9" y="61"/>
                      <a:pt x="9" y="61"/>
                      <a:pt x="9" y="61"/>
                    </a:cubicBezTo>
                    <a:cubicBezTo>
                      <a:pt x="4" y="61"/>
                      <a:pt x="0" y="57"/>
                      <a:pt x="0" y="52"/>
                    </a:cubicBezTo>
                    <a:cubicBezTo>
                      <a:pt x="0" y="9"/>
                      <a:pt x="0" y="9"/>
                      <a:pt x="0" y="9"/>
                    </a:cubicBezTo>
                    <a:cubicBezTo>
                      <a:pt x="0" y="4"/>
                      <a:pt x="4" y="0"/>
                      <a:pt x="9" y="0"/>
                    </a:cubicBezTo>
                    <a:cubicBezTo>
                      <a:pt x="81" y="0"/>
                      <a:pt x="81" y="0"/>
                      <a:pt x="81" y="0"/>
                    </a:cubicBezTo>
                    <a:cubicBezTo>
                      <a:pt x="86" y="0"/>
                      <a:pt x="90" y="4"/>
                      <a:pt x="90" y="9"/>
                    </a:cubicBezTo>
                    <a:lnTo>
                      <a:pt x="90" y="52"/>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8"/>
              <p:cNvSpPr/>
              <p:nvPr/>
            </p:nvSpPr>
            <p:spPr bwMode="auto">
              <a:xfrm>
                <a:off x="2101850" y="2511425"/>
                <a:ext cx="412750" cy="57150"/>
              </a:xfrm>
              <a:custGeom>
                <a:avLst/>
                <a:gdLst>
                  <a:gd name="T0" fmla="*/ 110 w 110"/>
                  <a:gd name="T1" fmla="*/ 7 h 15"/>
                  <a:gd name="T2" fmla="*/ 103 w 110"/>
                  <a:gd name="T3" fmla="*/ 15 h 15"/>
                  <a:gd name="T4" fmla="*/ 7 w 110"/>
                  <a:gd name="T5" fmla="*/ 15 h 15"/>
                  <a:gd name="T6" fmla="*/ 0 w 110"/>
                  <a:gd name="T7" fmla="*/ 7 h 15"/>
                  <a:gd name="T8" fmla="*/ 0 w 110"/>
                  <a:gd name="T9" fmla="*/ 7 h 15"/>
                  <a:gd name="T10" fmla="*/ 7 w 110"/>
                  <a:gd name="T11" fmla="*/ 0 h 15"/>
                  <a:gd name="T12" fmla="*/ 103 w 110"/>
                  <a:gd name="T13" fmla="*/ 0 h 15"/>
                  <a:gd name="T14" fmla="*/ 110 w 11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5">
                    <a:moveTo>
                      <a:pt x="110" y="7"/>
                    </a:moveTo>
                    <a:cubicBezTo>
                      <a:pt x="110" y="11"/>
                      <a:pt x="107" y="15"/>
                      <a:pt x="103" y="15"/>
                    </a:cubicBezTo>
                    <a:cubicBezTo>
                      <a:pt x="7" y="15"/>
                      <a:pt x="7" y="15"/>
                      <a:pt x="7" y="15"/>
                    </a:cubicBezTo>
                    <a:cubicBezTo>
                      <a:pt x="3" y="15"/>
                      <a:pt x="0" y="11"/>
                      <a:pt x="0" y="7"/>
                    </a:cubicBezTo>
                    <a:cubicBezTo>
                      <a:pt x="0" y="7"/>
                      <a:pt x="0" y="7"/>
                      <a:pt x="0" y="7"/>
                    </a:cubicBezTo>
                    <a:cubicBezTo>
                      <a:pt x="0" y="3"/>
                      <a:pt x="3" y="0"/>
                      <a:pt x="7" y="0"/>
                    </a:cubicBezTo>
                    <a:cubicBezTo>
                      <a:pt x="103" y="0"/>
                      <a:pt x="103" y="0"/>
                      <a:pt x="103" y="0"/>
                    </a:cubicBezTo>
                    <a:cubicBezTo>
                      <a:pt x="107" y="0"/>
                      <a:pt x="110" y="3"/>
                      <a:pt x="110" y="7"/>
                    </a:cubicBezTo>
                    <a:close/>
                  </a:path>
                </a:pathLst>
              </a:custGeom>
              <a:solidFill>
                <a:srgbClr val="FFBC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9"/>
              <p:cNvSpPr/>
              <p:nvPr/>
            </p:nvSpPr>
            <p:spPr bwMode="auto">
              <a:xfrm>
                <a:off x="2027238" y="2613025"/>
                <a:ext cx="561975" cy="269875"/>
              </a:xfrm>
              <a:custGeom>
                <a:avLst/>
                <a:gdLst>
                  <a:gd name="T0" fmla="*/ 150 w 150"/>
                  <a:gd name="T1" fmla="*/ 63 h 72"/>
                  <a:gd name="T2" fmla="*/ 141 w 150"/>
                  <a:gd name="T3" fmla="*/ 72 h 72"/>
                  <a:gd name="T4" fmla="*/ 9 w 150"/>
                  <a:gd name="T5" fmla="*/ 72 h 72"/>
                  <a:gd name="T6" fmla="*/ 0 w 150"/>
                  <a:gd name="T7" fmla="*/ 63 h 72"/>
                  <a:gd name="T8" fmla="*/ 0 w 150"/>
                  <a:gd name="T9" fmla="*/ 9 h 72"/>
                  <a:gd name="T10" fmla="*/ 9 w 150"/>
                  <a:gd name="T11" fmla="*/ 0 h 72"/>
                  <a:gd name="T12" fmla="*/ 141 w 150"/>
                  <a:gd name="T13" fmla="*/ 0 h 72"/>
                  <a:gd name="T14" fmla="*/ 150 w 150"/>
                  <a:gd name="T15" fmla="*/ 9 h 72"/>
                  <a:gd name="T16" fmla="*/ 150 w 150"/>
                  <a:gd name="T1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2">
                    <a:moveTo>
                      <a:pt x="150" y="63"/>
                    </a:moveTo>
                    <a:cubicBezTo>
                      <a:pt x="150" y="68"/>
                      <a:pt x="146" y="72"/>
                      <a:pt x="141" y="72"/>
                    </a:cubicBezTo>
                    <a:cubicBezTo>
                      <a:pt x="9" y="72"/>
                      <a:pt x="9" y="72"/>
                      <a:pt x="9" y="72"/>
                    </a:cubicBezTo>
                    <a:cubicBezTo>
                      <a:pt x="4" y="72"/>
                      <a:pt x="0" y="68"/>
                      <a:pt x="0" y="63"/>
                    </a:cubicBezTo>
                    <a:cubicBezTo>
                      <a:pt x="0" y="9"/>
                      <a:pt x="0" y="9"/>
                      <a:pt x="0" y="9"/>
                    </a:cubicBezTo>
                    <a:cubicBezTo>
                      <a:pt x="0" y="4"/>
                      <a:pt x="4" y="0"/>
                      <a:pt x="9" y="0"/>
                    </a:cubicBezTo>
                    <a:cubicBezTo>
                      <a:pt x="141" y="0"/>
                      <a:pt x="141" y="0"/>
                      <a:pt x="141" y="0"/>
                    </a:cubicBezTo>
                    <a:cubicBezTo>
                      <a:pt x="146" y="0"/>
                      <a:pt x="150" y="4"/>
                      <a:pt x="150" y="9"/>
                    </a:cubicBezTo>
                    <a:lnTo>
                      <a:pt x="150" y="63"/>
                    </a:lnTo>
                    <a:close/>
                  </a:path>
                </a:pathLst>
              </a:custGeom>
              <a:solidFill>
                <a:srgbClr val="8F65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0"/>
              <p:cNvSpPr/>
              <p:nvPr/>
            </p:nvSpPr>
            <p:spPr bwMode="auto">
              <a:xfrm>
                <a:off x="2085975"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41"/>
              <p:cNvSpPr/>
              <p:nvPr/>
            </p:nvSpPr>
            <p:spPr bwMode="auto">
              <a:xfrm>
                <a:off x="2214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2"/>
              <p:cNvSpPr/>
              <p:nvPr/>
            </p:nvSpPr>
            <p:spPr bwMode="auto">
              <a:xfrm>
                <a:off x="2341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3"/>
              <p:cNvSpPr/>
              <p:nvPr/>
            </p:nvSpPr>
            <p:spPr bwMode="auto">
              <a:xfrm>
                <a:off x="2468563" y="2654300"/>
                <a:ext cx="60325" cy="198438"/>
              </a:xfrm>
              <a:custGeom>
                <a:avLst/>
                <a:gdLst>
                  <a:gd name="T0" fmla="*/ 16 w 16"/>
                  <a:gd name="T1" fmla="*/ 45 h 53"/>
                  <a:gd name="T2" fmla="*/ 8 w 16"/>
                  <a:gd name="T3" fmla="*/ 53 h 53"/>
                  <a:gd name="T4" fmla="*/ 8 w 16"/>
                  <a:gd name="T5" fmla="*/ 53 h 53"/>
                  <a:gd name="T6" fmla="*/ 0 w 16"/>
                  <a:gd name="T7" fmla="*/ 45 h 53"/>
                  <a:gd name="T8" fmla="*/ 0 w 16"/>
                  <a:gd name="T9" fmla="*/ 8 h 53"/>
                  <a:gd name="T10" fmla="*/ 8 w 16"/>
                  <a:gd name="T11" fmla="*/ 0 h 53"/>
                  <a:gd name="T12" fmla="*/ 8 w 16"/>
                  <a:gd name="T13" fmla="*/ 0 h 53"/>
                  <a:gd name="T14" fmla="*/ 16 w 16"/>
                  <a:gd name="T15" fmla="*/ 8 h 53"/>
                  <a:gd name="T16" fmla="*/ 16 w 16"/>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3">
                    <a:moveTo>
                      <a:pt x="16" y="45"/>
                    </a:moveTo>
                    <a:cubicBezTo>
                      <a:pt x="16" y="49"/>
                      <a:pt x="12" y="53"/>
                      <a:pt x="8" y="53"/>
                    </a:cubicBezTo>
                    <a:cubicBezTo>
                      <a:pt x="8" y="53"/>
                      <a:pt x="8" y="53"/>
                      <a:pt x="8" y="53"/>
                    </a:cubicBezTo>
                    <a:cubicBezTo>
                      <a:pt x="4" y="53"/>
                      <a:pt x="0" y="49"/>
                      <a:pt x="0" y="45"/>
                    </a:cubicBezTo>
                    <a:cubicBezTo>
                      <a:pt x="0" y="8"/>
                      <a:pt x="0" y="8"/>
                      <a:pt x="0" y="8"/>
                    </a:cubicBezTo>
                    <a:cubicBezTo>
                      <a:pt x="0" y="4"/>
                      <a:pt x="4" y="0"/>
                      <a:pt x="8" y="0"/>
                    </a:cubicBezTo>
                    <a:cubicBezTo>
                      <a:pt x="8" y="0"/>
                      <a:pt x="8" y="0"/>
                      <a:pt x="8" y="0"/>
                    </a:cubicBezTo>
                    <a:cubicBezTo>
                      <a:pt x="12" y="0"/>
                      <a:pt x="16" y="4"/>
                      <a:pt x="16" y="8"/>
                    </a:cubicBezTo>
                    <a:lnTo>
                      <a:pt x="16" y="45"/>
                    </a:lnTo>
                    <a:close/>
                  </a:path>
                </a:pathLst>
              </a:custGeom>
              <a:solidFill>
                <a:srgbClr val="7756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4"/>
              <p:cNvSpPr/>
              <p:nvPr/>
            </p:nvSpPr>
            <p:spPr bwMode="auto">
              <a:xfrm>
                <a:off x="2074863" y="2882900"/>
                <a:ext cx="473075" cy="15875"/>
              </a:xfrm>
              <a:custGeom>
                <a:avLst/>
                <a:gdLst>
                  <a:gd name="T0" fmla="*/ 126 w 126"/>
                  <a:gd name="T1" fmla="*/ 2 h 4"/>
                  <a:gd name="T2" fmla="*/ 124 w 126"/>
                  <a:gd name="T3" fmla="*/ 4 h 4"/>
                  <a:gd name="T4" fmla="*/ 2 w 126"/>
                  <a:gd name="T5" fmla="*/ 4 h 4"/>
                  <a:gd name="T6" fmla="*/ 0 w 126"/>
                  <a:gd name="T7" fmla="*/ 2 h 4"/>
                  <a:gd name="T8" fmla="*/ 0 w 126"/>
                  <a:gd name="T9" fmla="*/ 2 h 4"/>
                  <a:gd name="T10" fmla="*/ 2 w 126"/>
                  <a:gd name="T11" fmla="*/ 0 h 4"/>
                  <a:gd name="T12" fmla="*/ 124 w 126"/>
                  <a:gd name="T13" fmla="*/ 0 h 4"/>
                  <a:gd name="T14" fmla="*/ 126 w 12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
                    <a:moveTo>
                      <a:pt x="126" y="2"/>
                    </a:moveTo>
                    <a:cubicBezTo>
                      <a:pt x="126" y="3"/>
                      <a:pt x="125" y="4"/>
                      <a:pt x="124" y="4"/>
                    </a:cubicBezTo>
                    <a:cubicBezTo>
                      <a:pt x="2" y="4"/>
                      <a:pt x="2" y="4"/>
                      <a:pt x="2" y="4"/>
                    </a:cubicBezTo>
                    <a:cubicBezTo>
                      <a:pt x="1" y="4"/>
                      <a:pt x="0" y="3"/>
                      <a:pt x="0" y="2"/>
                    </a:cubicBezTo>
                    <a:cubicBezTo>
                      <a:pt x="0" y="2"/>
                      <a:pt x="0" y="2"/>
                      <a:pt x="0" y="2"/>
                    </a:cubicBezTo>
                    <a:cubicBezTo>
                      <a:pt x="0" y="1"/>
                      <a:pt x="1" y="0"/>
                      <a:pt x="2" y="0"/>
                    </a:cubicBezTo>
                    <a:cubicBezTo>
                      <a:pt x="124" y="0"/>
                      <a:pt x="124" y="0"/>
                      <a:pt x="124" y="0"/>
                    </a:cubicBezTo>
                    <a:cubicBezTo>
                      <a:pt x="125" y="0"/>
                      <a:pt x="126" y="1"/>
                      <a:pt x="126" y="2"/>
                    </a:cubicBezTo>
                    <a:close/>
                  </a:path>
                </a:pathLst>
              </a:custGeom>
              <a:solidFill>
                <a:srgbClr val="502E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Rectangle 45"/>
              <p:cNvSpPr>
                <a:spLocks noChangeArrowheads="1"/>
              </p:cNvSpPr>
              <p:nvPr/>
            </p:nvSpPr>
            <p:spPr bwMode="auto">
              <a:xfrm>
                <a:off x="2138363" y="2568575"/>
                <a:ext cx="338137" cy="44450"/>
              </a:xfrm>
              <a:prstGeom prst="rect">
                <a:avLst/>
              </a:prstGeom>
              <a:solidFill>
                <a:srgbClr val="7756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50" name="TextBox 70"/>
          <p:cNvSpPr txBox="1"/>
          <p:nvPr/>
        </p:nvSpPr>
        <p:spPr>
          <a:xfrm>
            <a:off x="1691680" y="2715767"/>
            <a:ext cx="5760640" cy="646331"/>
          </a:xfrm>
          <a:prstGeom prst="rect">
            <a:avLst/>
          </a:prstGeom>
          <a:noFill/>
        </p:spPr>
        <p:txBody>
          <a:bodyPr wrap="square" rtlCol="0">
            <a:spAutoFit/>
          </a:bodyPr>
          <a:lstStyle/>
          <a:p>
            <a:pPr algn="dist"/>
            <a:r>
              <a:rPr lang="zh-CN" altLang="en-US" sz="3600" dirty="0">
                <a:ln w="6350">
                  <a:noFill/>
                </a:ln>
                <a:latin typeface="宋体" panose="02010600030101010101" pitchFamily="2" charset="-122"/>
                <a:ea typeface="宋体" panose="02010600030101010101" pitchFamily="2" charset="-122"/>
              </a:rPr>
              <a:t>演示</a:t>
            </a:r>
            <a:r>
              <a:rPr lang="zh-CN" altLang="en-US" sz="3600" dirty="0" smtClean="0">
                <a:ln w="6350">
                  <a:noFill/>
                </a:ln>
                <a:latin typeface="宋体" panose="02010600030101010101" pitchFamily="2" charset="-122"/>
                <a:ea typeface="宋体" panose="02010600030101010101" pitchFamily="2" charset="-122"/>
              </a:rPr>
              <a:t>完毕，欢迎指导</a:t>
            </a:r>
            <a:endParaRPr lang="zh-CN" altLang="en-US" sz="3600" dirty="0">
              <a:ln w="6350">
                <a:noFill/>
              </a:ln>
              <a:latin typeface="宋体" panose="02010600030101010101" pitchFamily="2" charset="-122"/>
              <a:ea typeface="宋体" panose="02010600030101010101" pitchFamily="2" charset="-122"/>
            </a:endParaRPr>
          </a:p>
        </p:txBody>
      </p:sp>
      <p:grpSp>
        <p:nvGrpSpPr>
          <p:cNvPr id="52" name="组合 51"/>
          <p:cNvGrpSpPr/>
          <p:nvPr/>
        </p:nvGrpSpPr>
        <p:grpSpPr>
          <a:xfrm>
            <a:off x="3056060" y="4188111"/>
            <a:ext cx="174306" cy="174304"/>
            <a:chOff x="801291" y="3535885"/>
            <a:chExt cx="219347" cy="219347"/>
          </a:xfrm>
        </p:grpSpPr>
        <p:sp>
          <p:nvSpPr>
            <p:cNvPr id="53" name="Oval 10"/>
            <p:cNvSpPr>
              <a:spLocks noChangeArrowheads="1"/>
            </p:cNvSpPr>
            <p:nvPr/>
          </p:nvSpPr>
          <p:spPr bwMode="auto">
            <a:xfrm>
              <a:off x="801291" y="3535885"/>
              <a:ext cx="219347" cy="219347"/>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4" name="组合 53"/>
            <p:cNvGrpSpPr/>
            <p:nvPr/>
          </p:nvGrpSpPr>
          <p:grpSpPr>
            <a:xfrm>
              <a:off x="860980" y="3583766"/>
              <a:ext cx="100336" cy="114060"/>
              <a:chOff x="860980" y="3583766"/>
              <a:chExt cx="100336" cy="114060"/>
            </a:xfrm>
          </p:grpSpPr>
          <p:sp>
            <p:nvSpPr>
              <p:cNvPr id="5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5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rgbClr val="FEFAEE"/>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7" name="Group 14"/>
          <p:cNvGrpSpPr/>
          <p:nvPr/>
        </p:nvGrpSpPr>
        <p:grpSpPr bwMode="auto">
          <a:xfrm>
            <a:off x="4800872" y="4188111"/>
            <a:ext cx="174306" cy="174304"/>
            <a:chOff x="4248" y="3024"/>
            <a:chExt cx="600" cy="599"/>
          </a:xfrm>
        </p:grpSpPr>
        <p:sp>
          <p:nvSpPr>
            <p:cNvPr id="58" name="Oval 15"/>
            <p:cNvSpPr>
              <a:spLocks noChangeArrowheads="1"/>
            </p:cNvSpPr>
            <p:nvPr/>
          </p:nvSpPr>
          <p:spPr bwMode="auto">
            <a:xfrm>
              <a:off x="4248" y="3024"/>
              <a:ext cx="600" cy="599"/>
            </a:xfrm>
            <a:prstGeom prst="ellipse">
              <a:avLst/>
            </a:prstGeom>
            <a:solidFill>
              <a:srgbClr val="FF910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59" name="Group 16"/>
            <p:cNvGrpSpPr/>
            <p:nvPr/>
          </p:nvGrpSpPr>
          <p:grpSpPr bwMode="auto">
            <a:xfrm>
              <a:off x="4441" y="3144"/>
              <a:ext cx="215" cy="345"/>
              <a:chOff x="4441" y="3144"/>
              <a:chExt cx="215" cy="345"/>
            </a:xfrm>
          </p:grpSpPr>
          <p:sp>
            <p:nvSpPr>
              <p:cNvPr id="6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6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rgbClr val="FEFAEE"/>
              </a:solid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grpSp>
      </p:grpSp>
      <p:sp>
        <p:nvSpPr>
          <p:cNvPr id="62" name="Text Box 19"/>
          <p:cNvSpPr txBox="1">
            <a:spLocks noChangeArrowheads="1"/>
          </p:cNvSpPr>
          <p:nvPr/>
        </p:nvSpPr>
        <p:spPr bwMode="auto">
          <a:xfrm>
            <a:off x="3243361" y="4136763"/>
            <a:ext cx="1198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指导老师：杨孜茁</a:t>
            </a:r>
            <a:endParaRPr lang="en-US" altLang="en-US" sz="1000" dirty="0">
              <a:solidFill>
                <a:schemeClr val="bg1">
                  <a:lumMod val="50000"/>
                </a:schemeClr>
              </a:solidFill>
              <a:latin typeface="宋体" panose="02010600030101010101" pitchFamily="2" charset="-122"/>
              <a:ea typeface="宋体" panose="02010600030101010101" pitchFamily="2" charset="-122"/>
            </a:endParaRPr>
          </a:p>
        </p:txBody>
      </p:sp>
      <p:sp>
        <p:nvSpPr>
          <p:cNvPr id="63" name="Text Box 20"/>
          <p:cNvSpPr txBox="1">
            <a:spLocks noChangeArrowheads="1"/>
          </p:cNvSpPr>
          <p:nvPr/>
        </p:nvSpPr>
        <p:spPr bwMode="auto">
          <a:xfrm>
            <a:off x="5004048" y="4136763"/>
            <a:ext cx="9448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宋体" panose="02010600030101010101" pitchFamily="2" charset="-122"/>
                <a:ea typeface="宋体" panose="02010600030101010101" pitchFamily="2" charset="-122"/>
              </a:rPr>
              <a:t>答辩人：王毅</a:t>
            </a:r>
            <a:endParaRPr lang="en-US" altLang="zh-CN" sz="1000" dirty="0">
              <a:solidFill>
                <a:schemeClr val="bg1">
                  <a:lumMod val="50000"/>
                </a:schemeClr>
              </a:solidFill>
              <a:latin typeface="宋体" panose="02010600030101010101" pitchFamily="2" charset="-122"/>
              <a:ea typeface="宋体" panose="02010600030101010101" pitchFamily="2" charset="-122"/>
            </a:endParaRPr>
          </a:p>
        </p:txBody>
      </p:sp>
      <p:cxnSp>
        <p:nvCxnSpPr>
          <p:cNvPr id="64" name="直接连接符 63"/>
          <p:cNvCxnSpPr/>
          <p:nvPr/>
        </p:nvCxnSpPr>
        <p:spPr>
          <a:xfrm>
            <a:off x="1763688" y="3401854"/>
            <a:ext cx="5616624" cy="0"/>
          </a:xfrm>
          <a:prstGeom prst="line">
            <a:avLst/>
          </a:prstGeom>
          <a:noFill/>
          <a:ln w="6350" cap="flat" cmpd="sng" algn="ctr">
            <a:solidFill>
              <a:schemeClr val="bg1">
                <a:lumMod val="50000"/>
              </a:schemeClr>
            </a:solidFill>
            <a:prstDash val="solid"/>
          </a:ln>
          <a:effectLst/>
        </p:spPr>
      </p:cxnSp>
      <p:sp>
        <p:nvSpPr>
          <p:cNvPr id="65" name="矩形 64"/>
          <p:cNvSpPr/>
          <p:nvPr/>
        </p:nvSpPr>
        <p:spPr>
          <a:xfrm>
            <a:off x="0" y="5071492"/>
            <a:ext cx="9144000" cy="72008"/>
          </a:xfrm>
          <a:prstGeom prst="rect">
            <a:avLst/>
          </a:prstGeom>
          <a:solidFill>
            <a:srgbClr val="FF9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50"/>
                                        </p:tgtEl>
                                        <p:attrNameLst>
                                          <p:attrName>style.visibility</p:attrName>
                                        </p:attrNameLst>
                                      </p:cBhvr>
                                      <p:to>
                                        <p:strVal val="visible"/>
                                      </p:to>
                                    </p:set>
                                    <p:set>
                                      <p:cBhvr>
                                        <p:cTn id="14" dur="455" fill="hold">
                                          <p:stCondLst>
                                            <p:cond delay="0"/>
                                          </p:stCondLst>
                                        </p:cTn>
                                        <p:tgtEl>
                                          <p:spTgt spid="50"/>
                                        </p:tgtEl>
                                        <p:attrNameLst>
                                          <p:attrName>style.rotation</p:attrName>
                                        </p:attrNameLst>
                                      </p:cBhvr>
                                      <p:to>
                                        <p:strVal val="-45.0"/>
                                      </p:to>
                                    </p:set>
                                    <p:anim calcmode="lin" valueType="num">
                                      <p:cBhvr>
                                        <p:cTn id="15" dur="455" fill="hold">
                                          <p:stCondLst>
                                            <p:cond delay="455"/>
                                          </p:stCondLst>
                                        </p:cTn>
                                        <p:tgtEl>
                                          <p:spTgt spid="50"/>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50"/>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50"/>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50"/>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inVertical)">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1000"/>
                                        <p:tgtEl>
                                          <p:spTgt spid="57"/>
                                        </p:tgtEl>
                                      </p:cBhvr>
                                    </p:animEffect>
                                    <p:anim calcmode="lin" valueType="num">
                                      <p:cBhvr>
                                        <p:cTn id="34" dur="1000" fill="hold"/>
                                        <p:tgtEl>
                                          <p:spTgt spid="57"/>
                                        </p:tgtEl>
                                        <p:attrNameLst>
                                          <p:attrName>ppt_x</p:attrName>
                                        </p:attrNameLst>
                                      </p:cBhvr>
                                      <p:tavLst>
                                        <p:tav tm="0">
                                          <p:val>
                                            <p:strVal val="#ppt_x"/>
                                          </p:val>
                                        </p:tav>
                                        <p:tav tm="100000">
                                          <p:val>
                                            <p:strVal val="#ppt_x"/>
                                          </p:val>
                                        </p:tav>
                                      </p:tavLst>
                                    </p:anim>
                                    <p:anim calcmode="lin" valueType="num">
                                      <p:cBhvr>
                                        <p:cTn id="3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2" grpId="0" bldLvl="0" animBg="1"/>
      <p:bldP spid="6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需求分析</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59280"/>
            <a:ext cx="6814820" cy="1768475"/>
          </a:xfrm>
          <a:prstGeom prst="rect">
            <a:avLst/>
          </a:prstGeom>
          <a:noFill/>
        </p:spPr>
        <p:txBody>
          <a:bodyPr wrap="square" rtlCol="0">
            <a:spAutoFit/>
          </a:bodyPr>
          <a:lstStyle/>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现在互联网技术背景下，浏览器可以说是作为主流的计算机软件使用平台之一，小金山花卉销售网可以让用户足不出户在家购物，享受轻松，愉快，便捷的购物方式。卖家也可以及时更新自己的商品，按具体情况处理用户的订单。</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通过这样一个系统，卖家不必为了开设花店而付出高昂的代价，也不用另外寻找人手看管店面，因为网上花卉系统可以代替前台来接收花卉订单，这样一个虚拟花店，比起实体店，店家在资金上的负担无疑有了巨大的缩减。不仅如此，因为卖家可以随时更新新商品信息的缘故，商品在曝光性上也不会输给客流量大的实体商铺，而且也不需要额外的人手去介绍，买家就能清楚的了解商品的特色。在成本、信息量和流量上，网上花卉销售系统比起实体店无疑有着巨大的优势</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技术选型</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65630"/>
            <a:ext cx="6814820" cy="510540"/>
          </a:xfrm>
          <a:prstGeom prst="rect">
            <a:avLst/>
          </a:prstGeom>
          <a:noFill/>
        </p:spPr>
        <p:txBody>
          <a:bodyPr wrap="square" rtlCol="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小金山花卉销售网站使用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Java</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语言，</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Spring boot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框架开发，运行与内置</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Tomcat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服务器，使用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MySQL</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数据库，具体软件如下所示：</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TextBox 503"/>
          <p:cNvSpPr txBox="1"/>
          <p:nvPr/>
        </p:nvSpPr>
        <p:spPr>
          <a:xfrm>
            <a:off x="2814955" y="2420620"/>
            <a:ext cx="3569335" cy="1978025"/>
          </a:xfrm>
          <a:prstGeom prst="rect">
            <a:avLst/>
          </a:prstGeom>
          <a:noFill/>
        </p:spPr>
        <p:txBody>
          <a:bodyPr wrap="square" rtlCol="0">
            <a:spAutoFit/>
          </a:bodyPr>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(1)操作系统：CentOS 7.4</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(2)关系型数据库：MySQL 5.7 </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(3)非关系数据库：Redis 3.2</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(4)容器引擎：Docker</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(5)消息队列中间件：RabbitMQ</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(6)开发工具：IntelliJ IDEA 2018.3.1</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(7)开发语言：Java</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(8)浏览器：Chrome</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(9)Web服务器：Spring boot内置 Tomcat</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fade">
                                      <p:cBhvr>
                                        <p:cTn id="2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35120" y="290122"/>
            <a:ext cx="87376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zh-CN" b="1" dirty="0" smtClean="0">
                <a:solidFill>
                  <a:schemeClr val="bg1">
                    <a:lumMod val="50000"/>
                  </a:schemeClr>
                </a:solidFill>
              </a:rPr>
              <a:t>实现模块</a:t>
            </a:r>
            <a:endParaRPr lang="zh-CN" b="1" dirty="0">
              <a:solidFill>
                <a:schemeClr val="accent2"/>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cxnSp>
        <p:nvCxnSpPr>
          <p:cNvPr id="9" name="直接连接符 8"/>
          <p:cNvCxnSpPr/>
          <p:nvPr/>
        </p:nvCxnSpPr>
        <p:spPr>
          <a:xfrm>
            <a:off x="1191771" y="1497287"/>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503"/>
          <p:cNvSpPr txBox="1"/>
          <p:nvPr/>
        </p:nvSpPr>
        <p:spPr>
          <a:xfrm>
            <a:off x="1191895" y="1846580"/>
            <a:ext cx="6814820" cy="300990"/>
          </a:xfrm>
          <a:prstGeom prst="rect">
            <a:avLst/>
          </a:prstGeom>
          <a:noFill/>
        </p:spPr>
        <p:txBody>
          <a:bodyPr wrap="square" rtlCol="0">
            <a:spAutoFit/>
          </a:bodyPr>
          <a:lstStyle/>
          <a:p>
            <a:pPr>
              <a:lnSpc>
                <a:spcPct val="130000"/>
              </a:lnSpc>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通过分析该系统，进行可行性研究，总体设计等步骤，实现了大致以下几个功能：</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TextBox 503"/>
          <p:cNvSpPr txBox="1"/>
          <p:nvPr/>
        </p:nvSpPr>
        <p:spPr>
          <a:xfrm>
            <a:off x="2814955" y="2420620"/>
            <a:ext cx="3569335" cy="1978025"/>
          </a:xfrm>
          <a:prstGeom prst="rect">
            <a:avLst/>
          </a:prstGeom>
          <a:noFill/>
        </p:spPr>
        <p:txBody>
          <a:bodyPr wrap="square" rtlCol="0">
            <a:spAutoFit/>
          </a:bodyPr>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用户登录</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注册功能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商品浏览功能</a:t>
            </a:r>
            <a:r>
              <a:rPr sz="1050" dirty="0">
                <a:solidFill>
                  <a:schemeClr val="tx1">
                    <a:lumMod val="65000"/>
                    <a:lumOff val="35000"/>
                  </a:schemeClr>
                </a:solidFill>
                <a:latin typeface="微软雅黑" panose="020B0503020204020204" pitchFamily="34" charset="-122"/>
                <a:ea typeface="微软雅黑" panose="020B0503020204020204" pitchFamily="34" charset="-122"/>
              </a:rPr>
              <a:t> </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购物车收藏功能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用户信息更改功能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订单功能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管理员查看系统概要功能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管理员管理各项数据功能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管理员修改信息功能</a:t>
            </a:r>
            <a:endParaRPr sz="105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sz="1050"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sz="1050" dirty="0">
                <a:solidFill>
                  <a:schemeClr val="tx1">
                    <a:lumMod val="65000"/>
                    <a:lumOff val="35000"/>
                  </a:schemeClr>
                </a:solidFill>
                <a:latin typeface="微软雅黑" panose="020B0503020204020204" pitchFamily="34" charset="-122"/>
                <a:ea typeface="微软雅黑" panose="020B0503020204020204" pitchFamily="34" charset="-122"/>
              </a:rPr>
              <a:t>忘记密码功能</a:t>
            </a:r>
            <a:endParaRPr 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17"/>
                                        </p:tgtEl>
                                        <p:attrNameLst>
                                          <p:attrName>style.visibility</p:attrName>
                                        </p:attrNameLst>
                                      </p:cBhvr>
                                      <p:to>
                                        <p:strVal val="visible"/>
                                      </p:to>
                                    </p:set>
                                    <p:animEffect transition="in" filter="fade">
                                      <p:cBhvr>
                                        <p:cTn id="24" dur="100"/>
                                        <p:tgtEl>
                                          <p:spTgt spid="17"/>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fade">
                                      <p:cBhvr>
                                        <p:cTn id="27"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17"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p:cNvSpPr>
            <a:spLocks noChangeArrowheads="1"/>
          </p:cNvSpPr>
          <p:nvPr/>
        </p:nvSpPr>
        <p:spPr bwMode="auto">
          <a:xfrm>
            <a:off x="1662116" y="1819368"/>
            <a:ext cx="7481887" cy="1504766"/>
          </a:xfrm>
          <a:prstGeom prst="rect">
            <a:avLst/>
          </a:prstGeom>
          <a:solidFill>
            <a:schemeClr val="bg2">
              <a:lumMod val="90000"/>
              <a:alpha val="20000"/>
            </a:schemeClr>
          </a:solidFill>
          <a:ln>
            <a:noFill/>
          </a:ln>
          <a:effectLst/>
        </p:spPr>
        <p:txBody>
          <a:bodyPr wrap="none" anchor="ctr"/>
          <a:lstStyle/>
          <a:p>
            <a:endParaRPr lang="zh-CN" altLang="en-US"/>
          </a:p>
        </p:txBody>
      </p:sp>
      <p:sp>
        <p:nvSpPr>
          <p:cNvPr id="3" name="Freeform 34"/>
          <p:cNvSpPr/>
          <p:nvPr/>
        </p:nvSpPr>
        <p:spPr bwMode="auto">
          <a:xfrm>
            <a:off x="2" y="1819368"/>
            <a:ext cx="4103747" cy="1504766"/>
          </a:xfrm>
          <a:custGeom>
            <a:avLst/>
            <a:gdLst/>
            <a:ahLst/>
            <a:cxnLst/>
            <a:rect l="l" t="t" r="r" b="b"/>
            <a:pathLst>
              <a:path w="4103747" h="1504766">
                <a:moveTo>
                  <a:pt x="0" y="0"/>
                </a:moveTo>
                <a:cubicBezTo>
                  <a:pt x="442960" y="0"/>
                  <a:pt x="1380722" y="0"/>
                  <a:pt x="3365993" y="0"/>
                </a:cubicBezTo>
                <a:cubicBezTo>
                  <a:pt x="3759462" y="0"/>
                  <a:pt x="4103747" y="345356"/>
                  <a:pt x="4103747" y="764717"/>
                </a:cubicBezTo>
                <a:cubicBezTo>
                  <a:pt x="4103747" y="1159410"/>
                  <a:pt x="3759462" y="1504766"/>
                  <a:pt x="3365993" y="1504766"/>
                </a:cubicBezTo>
                <a:cubicBezTo>
                  <a:pt x="3365993" y="1504766"/>
                  <a:pt x="3365993" y="1504766"/>
                  <a:pt x="0" y="1504766"/>
                </a:cubicBezTo>
                <a:close/>
              </a:path>
            </a:pathLst>
          </a:custGeom>
          <a:solidFill>
            <a:schemeClr val="accent1"/>
          </a:solidFill>
          <a:ln>
            <a:noFill/>
          </a:ln>
        </p:spPr>
        <p:txBody>
          <a:bodyPr/>
          <a:lstStyle/>
          <a:p>
            <a:endParaRPr lang="zh-CN" altLang="en-US"/>
          </a:p>
        </p:txBody>
      </p:sp>
      <p:sp>
        <p:nvSpPr>
          <p:cNvPr id="4" name="矩形 3"/>
          <p:cNvSpPr/>
          <p:nvPr/>
        </p:nvSpPr>
        <p:spPr>
          <a:xfrm>
            <a:off x="4572558" y="2395796"/>
            <a:ext cx="1034415" cy="783590"/>
          </a:xfrm>
          <a:prstGeom prst="rect">
            <a:avLst/>
          </a:prstGeom>
        </p:spPr>
        <p:txBody>
          <a:bodyPr wrap="none">
            <a:spAutoFit/>
          </a:bodyPr>
          <a:lstStyle/>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Web</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Core</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000" dirty="0">
                <a:ln w="6350">
                  <a:noFill/>
                </a:ln>
                <a:solidFill>
                  <a:schemeClr val="bg1">
                    <a:lumMod val="50000"/>
                  </a:schemeClr>
                </a:solidFill>
                <a:latin typeface="Impact" panose="020B0806030902050204" pitchFamily="34" charset="0"/>
                <a:ea typeface="微软雅黑" panose="020B0503020204020204" pitchFamily="34" charset="-122"/>
              </a:rPr>
              <a:t>Console</a:t>
            </a: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项目</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5" name="矩形 4"/>
          <p:cNvSpPr/>
          <p:nvPr/>
        </p:nvSpPr>
        <p:spPr>
          <a:xfrm>
            <a:off x="4572558" y="1995686"/>
            <a:ext cx="2087674" cy="398780"/>
          </a:xfrm>
          <a:prstGeom prst="rect">
            <a:avLst/>
          </a:prstGeom>
        </p:spPr>
        <p:txBody>
          <a:bodyPr wrap="square">
            <a:spAutoFit/>
          </a:bodyPr>
          <a:lstStyle/>
          <a:p>
            <a:r>
              <a:rPr lang="zh-CN" altLang="en-US" sz="2000" b="1" dirty="0">
                <a:ln w="6350">
                  <a:noFill/>
                </a:ln>
                <a:latin typeface="Impact" panose="020B0806030902050204" pitchFamily="34" charset="0"/>
                <a:ea typeface="微软雅黑" panose="020B0503020204020204" pitchFamily="34" charset="-122"/>
              </a:rPr>
              <a:t>系统流程图</a:t>
            </a:r>
            <a:endParaRPr lang="zh-CN" altLang="en-US" sz="2000" b="1" dirty="0">
              <a:ln w="6350">
                <a:noFill/>
              </a:ln>
              <a:latin typeface="Impact" panose="020B0806030902050204" pitchFamily="34" charset="0"/>
              <a:ea typeface="微软雅黑" panose="020B0503020204020204" pitchFamily="34" charset="-122"/>
            </a:endParaRPr>
          </a:p>
        </p:txBody>
      </p:sp>
      <p:grpSp>
        <p:nvGrpSpPr>
          <p:cNvPr id="6" name="组合 5"/>
          <p:cNvGrpSpPr/>
          <p:nvPr/>
        </p:nvGrpSpPr>
        <p:grpSpPr>
          <a:xfrm>
            <a:off x="2725702" y="1943452"/>
            <a:ext cx="1279612" cy="1282202"/>
            <a:chOff x="2725702" y="1943451"/>
            <a:chExt cx="1279612" cy="1282202"/>
          </a:xfrm>
        </p:grpSpPr>
        <p:sp>
          <p:nvSpPr>
            <p:cNvPr id="7" name="Oval 35"/>
            <p:cNvSpPr>
              <a:spLocks noChangeArrowheads="1"/>
            </p:cNvSpPr>
            <p:nvPr/>
          </p:nvSpPr>
          <p:spPr bwMode="auto">
            <a:xfrm>
              <a:off x="2725702" y="1943451"/>
              <a:ext cx="1279612" cy="1282202"/>
            </a:xfrm>
            <a:prstGeom prst="ellipse">
              <a:avLst/>
            </a:prstGeom>
            <a:solidFill>
              <a:schemeClr val="bg2"/>
            </a:solidFill>
            <a:ln>
              <a:noFill/>
            </a:ln>
          </p:spPr>
          <p:txBody>
            <a:bodyPr/>
            <a:lstStyle/>
            <a:p>
              <a:endParaRPr lang="zh-CN" altLang="en-US"/>
            </a:p>
          </p:txBody>
        </p:sp>
        <p:sp>
          <p:nvSpPr>
            <p:cNvPr id="8" name="Freeform 10"/>
            <p:cNvSpPr>
              <a:spLocks noEditPoints="1"/>
            </p:cNvSpPr>
            <p:nvPr/>
          </p:nvSpPr>
          <p:spPr bwMode="auto">
            <a:xfrm>
              <a:off x="3043982" y="2262188"/>
              <a:ext cx="643052" cy="644728"/>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9" name="灯片编号占位符 8"/>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44010" y="290122"/>
            <a:ext cx="8559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Web</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pic>
        <p:nvPicPr>
          <p:cNvPr id="3" name="图片 2" descr="web处理"/>
          <p:cNvPicPr>
            <a:picLocks noChangeAspect="1"/>
          </p:cNvPicPr>
          <p:nvPr/>
        </p:nvPicPr>
        <p:blipFill>
          <a:blip r:embed="rId1"/>
          <a:stretch>
            <a:fillRect/>
          </a:stretch>
        </p:blipFill>
        <p:spPr>
          <a:xfrm>
            <a:off x="1562100" y="878205"/>
            <a:ext cx="6021070" cy="4020820"/>
          </a:xfrm>
          <a:prstGeom prst="rect">
            <a:avLst/>
          </a:prstGeom>
        </p:spPr>
      </p:pic>
      <p:sp>
        <p:nvSpPr>
          <p:cNvPr id="5" name="灯片编号占位符 4"/>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2"/>
          <p:cNvSpPr txBox="1">
            <a:spLocks noChangeArrowheads="1"/>
          </p:cNvSpPr>
          <p:nvPr/>
        </p:nvSpPr>
        <p:spPr bwMode="auto">
          <a:xfrm>
            <a:off x="4144010" y="290122"/>
            <a:ext cx="855980" cy="29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b="1" dirty="0" smtClean="0">
                <a:solidFill>
                  <a:schemeClr val="bg1">
                    <a:lumMod val="50000"/>
                  </a:schemeClr>
                </a:solidFill>
              </a:rPr>
              <a:t>Core</a:t>
            </a:r>
            <a:r>
              <a:rPr lang="zh-CN" altLang="en-US" b="1" dirty="0" smtClean="0">
                <a:solidFill>
                  <a:schemeClr val="bg1">
                    <a:lumMod val="50000"/>
                  </a:schemeClr>
                </a:solidFill>
              </a:rPr>
              <a:t>项目</a:t>
            </a:r>
            <a:endParaRPr lang="zh-CN" altLang="en-US" b="1" dirty="0" smtClean="0">
              <a:solidFill>
                <a:schemeClr val="bg1">
                  <a:lumMod val="50000"/>
                </a:schemeClr>
              </a:solidFill>
            </a:endParaRPr>
          </a:p>
        </p:txBody>
      </p:sp>
      <p:cxnSp>
        <p:nvCxnSpPr>
          <p:cNvPr id="4" name="直接连接符 3"/>
          <p:cNvCxnSpPr/>
          <p:nvPr/>
        </p:nvCxnSpPr>
        <p:spPr>
          <a:xfrm>
            <a:off x="4227436" y="670661"/>
            <a:ext cx="6903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476"/>
          <p:cNvSpPr>
            <a:spLocks noEditPoints="1"/>
          </p:cNvSpPr>
          <p:nvPr/>
        </p:nvSpPr>
        <p:spPr bwMode="auto">
          <a:xfrm>
            <a:off x="410720" y="87807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ED7D31"/>
          </a:solidFill>
          <a:ln>
            <a:noFill/>
          </a:ln>
          <a:effectLst/>
        </p:spPr>
        <p:txBody>
          <a:bodyPr vert="horz" wrap="square" lIns="68580" tIns="34290" rIns="68580" bIns="34290" numCol="1" anchor="t" anchorCtr="0" compatLnSpc="1"/>
          <a:lstStyle/>
          <a:p>
            <a:endParaRPr lang="zh-CN" altLang="en-US" sz="1015" dirty="0">
              <a:solidFill>
                <a:schemeClr val="tx1">
                  <a:lumMod val="65000"/>
                  <a:lumOff val="35000"/>
                </a:schemeClr>
              </a:solidFill>
              <a:ea typeface="微软雅黑" panose="020B0503020204020204" pitchFamily="34" charset="-122"/>
            </a:endParaRPr>
          </a:p>
        </p:txBody>
      </p:sp>
      <p:pic>
        <p:nvPicPr>
          <p:cNvPr id="5" name="图片 4" descr="core处理"/>
          <p:cNvPicPr>
            <a:picLocks noChangeAspect="1"/>
          </p:cNvPicPr>
          <p:nvPr/>
        </p:nvPicPr>
        <p:blipFill>
          <a:blip r:embed="rId1"/>
          <a:stretch>
            <a:fillRect/>
          </a:stretch>
        </p:blipFill>
        <p:spPr>
          <a:xfrm>
            <a:off x="1658620" y="878205"/>
            <a:ext cx="6089015" cy="3757930"/>
          </a:xfrm>
          <a:prstGeom prst="rect">
            <a:avLst/>
          </a:prstGeom>
        </p:spPr>
      </p:pic>
      <p:sp>
        <p:nvSpPr>
          <p:cNvPr id="3" name="灯片编号占位符 2"/>
          <p:cNvSpPr>
            <a:spLocks noGrp="1"/>
          </p:cNvSpPr>
          <p:nvPr>
            <p:ph type="sldNum" sz="quarter" idx="12"/>
          </p:nvPr>
        </p:nvSpPr>
        <p:spPr/>
        <p:txBody>
          <a:bodyPr/>
          <a:p>
            <a:fld id="{F6649A0B-6E84-4D81-8BB5-3304024CC7D6}"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1+#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3353</Words>
  <Application>WPS 演示</Application>
  <PresentationFormat>全屏显示(16:9)</PresentationFormat>
  <Paragraphs>427</Paragraphs>
  <Slides>39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Arial</vt:lpstr>
      <vt:lpstr>宋体</vt:lpstr>
      <vt:lpstr>Wingdings</vt:lpstr>
      <vt:lpstr>微软雅黑</vt:lpstr>
      <vt:lpstr>Impact</vt:lpstr>
      <vt:lpstr>Calibri</vt:lpstr>
      <vt:lpstr>Arial Unicode MS</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王小明1397882501</cp:lastModifiedBy>
  <cp:revision>102</cp:revision>
  <dcterms:created xsi:type="dcterms:W3CDTF">2016-11-26T06:01:00Z</dcterms:created>
  <dcterms:modified xsi:type="dcterms:W3CDTF">2019-04-17T19:49:23Z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y fmtid="{D5CDD505-2E9C-101B-9397-08002B2CF9AE}" pid="3" name="KSORubyTemplateID">
    <vt:lpwstr>8</vt:lpwstr>
  </property>
</Properties>
</file>